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2" r:id="rId2"/>
  </p:sldMasterIdLst>
  <p:notesMasterIdLst>
    <p:notesMasterId r:id="rId31"/>
  </p:notesMasterIdLst>
  <p:sldIdLst>
    <p:sldId id="256"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8" r:id="rId22"/>
    <p:sldId id="279" r:id="rId23"/>
    <p:sldId id="280" r:id="rId24"/>
    <p:sldId id="283" r:id="rId25"/>
    <p:sldId id="284" r:id="rId26"/>
    <p:sldId id="281" r:id="rId27"/>
    <p:sldId id="282" r:id="rId28"/>
    <p:sldId id="277" r:id="rId29"/>
    <p:sldId id="285" r:id="rId30"/>
  </p:sldIdLst>
  <p:sldSz cx="12192000" cy="6858000"/>
  <p:notesSz cx="6858000" cy="9144000"/>
  <p:embeddedFontLst>
    <p:embeddedFont>
      <p:font typeface="Bookman Old Style" panose="02050604050505020204" pitchFamily="18" charset="0"/>
      <p:regular r:id="rId32"/>
      <p:bold r:id="rId33"/>
      <p:italic r:id="rId34"/>
      <p:boldItalic r:id="rId35"/>
    </p:embeddedFont>
    <p:embeddedFont>
      <p:font typeface="Calibri" panose="020F0502020204030204" pitchFamily="34" charset="0"/>
      <p:regular r:id="rId36"/>
      <p:bold r:id="rId37"/>
      <p:italic r:id="rId38"/>
      <p:boldItalic r:id="rId39"/>
    </p:embeddedFont>
    <p:embeddedFont>
      <p:font typeface="Libre Franklin" pitchFamily="2" charset="0"/>
      <p:regular r:id="rId40"/>
      <p:bold r:id="rId41"/>
      <p:italic r:id="rId42"/>
      <p:boldItalic r:id="rId43"/>
    </p:embeddedFont>
    <p:embeddedFont>
      <p:font typeface="Roboto" panose="02000000000000000000" pitchFamily="2" charset="0"/>
      <p:regular r:id="rId44"/>
      <p:bold r:id="rId45"/>
      <p:italic r:id="rId46"/>
      <p:boldItalic r:id="rId47"/>
    </p:embeddedFont>
    <p:embeddedFont>
      <p:font typeface="Tw Cen MT" panose="020B0602020104020603" pitchFamily="34" charset="0"/>
      <p:regular r:id="rId48"/>
      <p:bold r:id="rId49"/>
      <p:italic r:id="rId50"/>
      <p:bold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4" roundtripDataSignature="AMtx7mgpUgrxBeuQ80/xLhPV6Lk0ia68G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6" d="100"/>
          <a:sy n="56" d="100"/>
        </p:scale>
        <p:origin x="976"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0.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59" Type="http://schemas.microsoft.com/office/2016/11/relationships/changesInfo" Target="changesInfos/changesInfo1.xml"/><Relationship Id="rId20" Type="http://schemas.openxmlformats.org/officeDocument/2006/relationships/slide" Target="slides/slide18.xml"/><Relationship Id="rId41" Type="http://schemas.openxmlformats.org/officeDocument/2006/relationships/font" Target="fonts/font10.fntdata"/><Relationship Id="rId54"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notesMaster" Target="notesMasters/notesMaster1.xml"/><Relationship Id="rId44" Type="http://schemas.openxmlformats.org/officeDocument/2006/relationships/font" Target="fonts/font13.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gar Chore" userId="15e0a7474210cb4b" providerId="LiveId" clId="{FF74500C-034C-4ADB-8FBE-5D03F9F0F57A}"/>
    <pc:docChg chg="modSld">
      <pc:chgData name="Sagar Chore" userId="15e0a7474210cb4b" providerId="LiveId" clId="{FF74500C-034C-4ADB-8FBE-5D03F9F0F57A}" dt="2023-01-15T08:50:56.900" v="0" actId="14100"/>
      <pc:docMkLst>
        <pc:docMk/>
      </pc:docMkLst>
      <pc:sldChg chg="modSp mod">
        <pc:chgData name="Sagar Chore" userId="15e0a7474210cb4b" providerId="LiveId" clId="{FF74500C-034C-4ADB-8FBE-5D03F9F0F57A}" dt="2023-01-15T08:50:56.900" v="0" actId="14100"/>
        <pc:sldMkLst>
          <pc:docMk/>
          <pc:sldMk cId="0" sldId="256"/>
        </pc:sldMkLst>
        <pc:picChg chg="mod">
          <ac:chgData name="Sagar Chore" userId="15e0a7474210cb4b" providerId="LiveId" clId="{FF74500C-034C-4ADB-8FBE-5D03F9F0F57A}" dt="2023-01-15T08:50:56.900" v="0" actId="14100"/>
          <ac:picMkLst>
            <pc:docMk/>
            <pc:sldMk cId="0" sldId="256"/>
            <ac:picMk id="6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IN"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0" name="Google Shape;150;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1c912551c5c_0_9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2" name="Google Shape;162;g1c912551c5c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c912551c5c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1c912551c5c_0_11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6" name="Google Shape;176;g1c912551c5c_0_11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c912551c5c_0_1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1c912551c5c_0_11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1c912551c5c_0_11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1c912551c5c_0_1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1c912551c5c_0_1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g1c912551c5c_0_1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1c912551c5c_0_1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1c912551c5c_0_1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g1c912551c5c_0_1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IN"/>
              <a:t>16</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 name="Google Shape;143;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61854517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9326619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190918148"/>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72824432"/>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93188731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29224192"/>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9/20/2023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11806779"/>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71579406"/>
      </p:ext>
    </p:extLst>
  </p:cSld>
  <p:clrMapOvr>
    <a:masterClrMapping/>
  </p:clrMapOvr>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103495771"/>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7824248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733644465"/>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9/20/2023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154952391"/>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3772106843"/>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9/20/2023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54444686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9/20/2023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633705407"/>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9/20/2023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10802741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9/20/2023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409874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13" Type="http://schemas.openxmlformats.org/officeDocument/2006/relationships/slideLayout" Target="../slideLayouts/slideLayout14.xml"/><Relationship Id="rId18" Type="http://schemas.openxmlformats.org/officeDocument/2006/relationships/theme" Target="../theme/theme2.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5" Type="http://schemas.openxmlformats.org/officeDocument/2006/relationships/slideLayout" Target="../slideLayouts/slideLayout16.xml"/><Relationship Id="rId10" Type="http://schemas.openxmlformats.org/officeDocument/2006/relationships/slideLayout" Target="../slideLayouts/slideLayout11.xml"/><Relationship Id="rId19" Type="http://schemas.openxmlformats.org/officeDocument/2006/relationships/image" Target="../media/image1.png"/><Relationship Id="rId4" Type="http://schemas.openxmlformats.org/officeDocument/2006/relationships/slideLayout" Target="../slideLayouts/slideLayout5.xml"/><Relationship Id="rId9" Type="http://schemas.openxmlformats.org/officeDocument/2006/relationships/slideLayout" Target="../slideLayouts/slideLayout10.xml"/><Relationship Id="rId1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Shape 54"/>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61"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9/20/2023</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pPr marL="0" lvl="0" indent="0" algn="r" rtl="0">
              <a:spcBef>
                <a:spcPts val="0"/>
              </a:spcBef>
              <a:spcAft>
                <a:spcPts val="0"/>
              </a:spcAft>
              <a:buNone/>
            </a:pPr>
            <a:fld id="{00000000-1234-1234-1234-123412341234}" type="slidenum">
              <a:rPr lang="en-IN" smtClean="0"/>
              <a:t>‹#›</a:t>
            </a:fld>
            <a:endParaRPr lang="en-IN"/>
          </a:p>
        </p:txBody>
      </p:sp>
    </p:spTree>
    <p:extLst>
      <p:ext uri="{BB962C8B-B14F-4D97-AF65-F5344CB8AC3E}">
        <p14:creationId xmlns:p14="http://schemas.microsoft.com/office/powerpoint/2010/main" val="2817060351"/>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Lst>
  <p:hf sldNum="0" hdr="0" ftr="0" dt="0"/>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9"/>
        <p:cNvGrpSpPr/>
        <p:nvPr/>
      </p:nvGrpSpPr>
      <p:grpSpPr>
        <a:xfrm>
          <a:off x="0" y="0"/>
          <a:ext cx="0" cy="0"/>
          <a:chOff x="0" y="0"/>
          <a:chExt cx="0" cy="0"/>
        </a:xfrm>
      </p:grpSpPr>
      <p:sp>
        <p:nvSpPr>
          <p:cNvPr id="60" name="Google Shape;60;p1"/>
          <p:cNvSpPr/>
          <p:nvPr/>
        </p:nvSpPr>
        <p:spPr>
          <a:xfrm>
            <a:off x="0" y="0"/>
            <a:ext cx="12192001"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rial"/>
              <a:ea typeface="Arial"/>
              <a:cs typeface="Arial"/>
              <a:sym typeface="Arial"/>
            </a:endParaRPr>
          </a:p>
        </p:txBody>
      </p:sp>
      <p:sp>
        <p:nvSpPr>
          <p:cNvPr id="61" name="Google Shape;61;p1"/>
          <p:cNvSpPr txBox="1">
            <a:spLocks noGrp="1"/>
          </p:cNvSpPr>
          <p:nvPr>
            <p:ph type="ctrTitle"/>
          </p:nvPr>
        </p:nvSpPr>
        <p:spPr>
          <a:xfrm>
            <a:off x="6096000" y="2810983"/>
            <a:ext cx="5395274" cy="1670262"/>
          </a:xfrm>
          <a:prstGeom prst="rect">
            <a:avLst/>
          </a:prstGeom>
          <a:noFill/>
          <a:ln>
            <a:noFill/>
          </a:ln>
        </p:spPr>
        <p:txBody>
          <a:bodyPr spcFirstLastPara="1" wrap="square" lIns="91425" tIns="45700" rIns="91425" bIns="45700" anchor="b" anchorCtr="0">
            <a:normAutofit fontScale="90000"/>
          </a:bodyPr>
          <a:lstStyle/>
          <a:p>
            <a:pPr marL="0" lvl="0" indent="0" algn="l" rtl="0">
              <a:lnSpc>
                <a:spcPct val="90000"/>
              </a:lnSpc>
              <a:spcBef>
                <a:spcPts val="0"/>
              </a:spcBef>
              <a:spcAft>
                <a:spcPts val="0"/>
              </a:spcAft>
              <a:buClr>
                <a:srgbClr val="262626"/>
              </a:buClr>
              <a:buSzPct val="100000"/>
              <a:buFont typeface="Bookman Old Style"/>
              <a:buNone/>
            </a:pPr>
            <a:r>
              <a:rPr lang="en-IN" sz="4400" dirty="0">
                <a:latin typeface="Bookman Old Style"/>
                <a:ea typeface="Bookman Old Style"/>
                <a:cs typeface="Bookman Old Style"/>
                <a:sym typeface="Bookman Old Style"/>
              </a:rPr>
              <a:t>Hotel Review </a:t>
            </a:r>
            <a:br>
              <a:rPr lang="en-IN" sz="4400" dirty="0">
                <a:latin typeface="Bookman Old Style"/>
                <a:ea typeface="Bookman Old Style"/>
                <a:cs typeface="Bookman Old Style"/>
                <a:sym typeface="Bookman Old Style"/>
              </a:rPr>
            </a:br>
            <a:r>
              <a:rPr lang="en-IN" sz="4400" dirty="0">
                <a:latin typeface="Bookman Old Style"/>
                <a:ea typeface="Bookman Old Style"/>
                <a:cs typeface="Bookman Old Style"/>
                <a:sym typeface="Bookman Old Style"/>
              </a:rPr>
              <a:t>Data Analysis</a:t>
            </a:r>
            <a:br>
              <a:rPr lang="en-IN" sz="3200" dirty="0">
                <a:latin typeface="Bookman Old Style"/>
                <a:ea typeface="Bookman Old Style"/>
                <a:cs typeface="Bookman Old Style"/>
                <a:sym typeface="Bookman Old Style"/>
              </a:rPr>
            </a:br>
            <a:br>
              <a:rPr lang="en-IN" sz="2400" dirty="0">
                <a:latin typeface="Bookman Old Style"/>
                <a:ea typeface="Bookman Old Style"/>
                <a:cs typeface="Bookman Old Style"/>
                <a:sym typeface="Bookman Old Style"/>
              </a:rPr>
            </a:br>
            <a:br>
              <a:rPr lang="en-IN" sz="4000" dirty="0">
                <a:latin typeface="Bookman Old Style"/>
                <a:ea typeface="Bookman Old Style"/>
                <a:cs typeface="Bookman Old Style"/>
                <a:sym typeface="Bookman Old Style"/>
              </a:rPr>
            </a:br>
            <a:br>
              <a:rPr lang="en-IN" sz="2800" dirty="0"/>
            </a:br>
            <a:endParaRPr sz="4000" dirty="0">
              <a:latin typeface="Bookman Old Style"/>
              <a:ea typeface="Bookman Old Style"/>
              <a:cs typeface="Bookman Old Style"/>
              <a:sym typeface="Bookman Old Style"/>
            </a:endParaRPr>
          </a:p>
        </p:txBody>
      </p:sp>
      <p:sp>
        <p:nvSpPr>
          <p:cNvPr id="62" name="Google Shape;62;p1"/>
          <p:cNvSpPr txBox="1">
            <a:spLocks noGrp="1"/>
          </p:cNvSpPr>
          <p:nvPr>
            <p:ph type="subTitle" idx="1"/>
          </p:nvPr>
        </p:nvSpPr>
        <p:spPr>
          <a:xfrm>
            <a:off x="5580529" y="4487169"/>
            <a:ext cx="4829101" cy="2142389"/>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000"/>
              <a:buNone/>
            </a:pPr>
            <a:r>
              <a:rPr lang="en-IN" sz="2000" dirty="0">
                <a:latin typeface="Arial"/>
                <a:ea typeface="Arial"/>
                <a:cs typeface="Arial"/>
                <a:sym typeface="Arial"/>
              </a:rPr>
              <a:t>		  BY GROUP: 2</a:t>
            </a:r>
            <a:endParaRPr sz="1400" dirty="0"/>
          </a:p>
          <a:p>
            <a:pPr marL="0" lvl="0" indent="0" algn="l" rtl="0">
              <a:lnSpc>
                <a:spcPct val="110000"/>
              </a:lnSpc>
              <a:spcBef>
                <a:spcPts val="1400"/>
              </a:spcBef>
              <a:spcAft>
                <a:spcPts val="0"/>
              </a:spcAft>
              <a:buSzPts val="2400"/>
              <a:buNone/>
            </a:pPr>
            <a:endParaRPr dirty="0"/>
          </a:p>
        </p:txBody>
      </p:sp>
      <p:cxnSp>
        <p:nvCxnSpPr>
          <p:cNvPr id="63" name="Google Shape;63;p1"/>
          <p:cNvCxnSpPr/>
          <p:nvPr/>
        </p:nvCxnSpPr>
        <p:spPr>
          <a:xfrm>
            <a:off x="6805053" y="4294754"/>
            <a:ext cx="4389120" cy="0"/>
          </a:xfrm>
          <a:prstGeom prst="straightConnector1">
            <a:avLst/>
          </a:prstGeom>
          <a:noFill/>
          <a:ln w="12700" cap="flat" cmpd="sng">
            <a:solidFill>
              <a:srgbClr val="3F3F3F"/>
            </a:solidFill>
            <a:prstDash val="solid"/>
            <a:round/>
            <a:headEnd type="none" w="sm" len="sm"/>
            <a:tailEnd type="none" w="sm" len="sm"/>
          </a:ln>
        </p:spPr>
      </p:cxnSp>
      <p:pic>
        <p:nvPicPr>
          <p:cNvPr id="64" name="Google Shape;64;p1" descr="Vertical hotel sign hi-res stock photography and images - Alamy"/>
          <p:cNvPicPr preferRelativeResize="0"/>
          <p:nvPr/>
        </p:nvPicPr>
        <p:blipFill rotWithShape="1">
          <a:blip r:embed="rId3">
            <a:alphaModFix/>
          </a:blip>
          <a:srcRect t="4455" b="9847"/>
          <a:stretch/>
        </p:blipFill>
        <p:spPr>
          <a:xfrm>
            <a:off x="-2827" y="-1"/>
            <a:ext cx="5801726" cy="6863925"/>
          </a:xfrm>
          <a:prstGeom prst="rect">
            <a:avLst/>
          </a:prstGeom>
          <a:noFill/>
          <a:ln>
            <a:noFill/>
          </a:ln>
        </p:spPr>
      </p:pic>
      <p:grpSp>
        <p:nvGrpSpPr>
          <p:cNvPr id="65" name="Google Shape;65;p1"/>
          <p:cNvGrpSpPr/>
          <p:nvPr/>
        </p:nvGrpSpPr>
        <p:grpSpPr>
          <a:xfrm>
            <a:off x="5813147" y="4981932"/>
            <a:ext cx="6372932" cy="1203450"/>
            <a:chOff x="5580529" y="4986291"/>
            <a:chExt cx="5284695" cy="1203450"/>
          </a:xfrm>
        </p:grpSpPr>
        <p:sp>
          <p:nvSpPr>
            <p:cNvPr id="66" name="Google Shape;66;p1"/>
            <p:cNvSpPr txBox="1"/>
            <p:nvPr/>
          </p:nvSpPr>
          <p:spPr>
            <a:xfrm>
              <a:off x="5580529" y="4989453"/>
              <a:ext cx="2410532" cy="1200288"/>
            </a:xfrm>
            <a:prstGeom prst="rect">
              <a:avLst/>
            </a:prstGeom>
            <a:noFill/>
            <a:ln>
              <a:noFill/>
            </a:ln>
          </p:spPr>
          <p:txBody>
            <a:bodyPr spcFirstLastPara="1" wrap="square" lIns="91425" tIns="45700" rIns="91425" bIns="45700" anchor="t" anchorCtr="0">
              <a:spAutoFit/>
            </a:bodyPr>
            <a:lstStyle/>
            <a:p>
              <a:pPr marL="285750" marR="0" lvl="0" indent="-285750" algn="l" rtl="0">
                <a:spcBef>
                  <a:spcPts val="0"/>
                </a:spcBef>
                <a:spcAft>
                  <a:spcPts val="0"/>
                </a:spcAft>
                <a:buClr>
                  <a:schemeClr val="dk1"/>
                </a:buClr>
                <a:buSzPts val="1800"/>
                <a:buFont typeface="Arial"/>
                <a:buChar char="•"/>
              </a:pPr>
              <a:r>
                <a:rPr lang="en-US" sz="1800" dirty="0">
                  <a:solidFill>
                    <a:schemeClr val="dk1"/>
                  </a:solidFill>
                </a:rPr>
                <a:t>G</a:t>
              </a:r>
              <a:r>
                <a:rPr lang="en-IN" sz="1800" dirty="0">
                  <a:solidFill>
                    <a:schemeClr val="dk1"/>
                  </a:solidFill>
                </a:rPr>
                <a:t>. Vijay</a:t>
              </a:r>
            </a:p>
            <a:p>
              <a:pPr marL="285750" marR="0" lvl="0" indent="-285750" algn="l" rtl="0">
                <a:spcBef>
                  <a:spcPts val="0"/>
                </a:spcBef>
                <a:spcAft>
                  <a:spcPts val="0"/>
                </a:spcAft>
                <a:buClr>
                  <a:schemeClr val="dk1"/>
                </a:buClr>
                <a:buSzPts val="1800"/>
                <a:buFont typeface="Arial"/>
                <a:buChar char="•"/>
              </a:pPr>
              <a:r>
                <a:rPr lang="en-IN" sz="1800" dirty="0">
                  <a:solidFill>
                    <a:schemeClr val="dk1"/>
                  </a:solidFill>
                </a:rPr>
                <a:t>J. Manil</a:t>
              </a:r>
            </a:p>
            <a:p>
              <a:pPr marL="285750" marR="0" lvl="0" indent="-285750" algn="l" rtl="0">
                <a:spcBef>
                  <a:spcPts val="0"/>
                </a:spcBef>
                <a:spcAft>
                  <a:spcPts val="0"/>
                </a:spcAft>
                <a:buClr>
                  <a:schemeClr val="dk1"/>
                </a:buClr>
                <a:buSzPts val="1800"/>
                <a:buFont typeface="Arial"/>
                <a:buChar char="•"/>
              </a:pPr>
              <a:r>
                <a:rPr lang="en-IN" sz="1800" dirty="0">
                  <a:solidFill>
                    <a:schemeClr val="dk1"/>
                  </a:solidFill>
                </a:rPr>
                <a:t>Pooja</a:t>
              </a:r>
            </a:p>
            <a:p>
              <a:pPr marL="285750" marR="0" lvl="0" indent="-285750" algn="l" rtl="0">
                <a:spcBef>
                  <a:spcPts val="0"/>
                </a:spcBef>
                <a:spcAft>
                  <a:spcPts val="0"/>
                </a:spcAft>
                <a:buClr>
                  <a:schemeClr val="dk1"/>
                </a:buClr>
                <a:buSzPts val="1800"/>
                <a:buFont typeface="Arial"/>
                <a:buChar char="•"/>
              </a:pPr>
              <a:r>
                <a:rPr lang="en-IN" sz="1800" dirty="0">
                  <a:solidFill>
                    <a:schemeClr val="dk1"/>
                  </a:solidFill>
                </a:rPr>
                <a:t>Saloni</a:t>
              </a:r>
              <a:endParaRPr dirty="0"/>
            </a:p>
          </p:txBody>
        </p:sp>
        <p:sp>
          <p:nvSpPr>
            <p:cNvPr id="67" name="Google Shape;67;p1"/>
            <p:cNvSpPr txBox="1"/>
            <p:nvPr/>
          </p:nvSpPr>
          <p:spPr>
            <a:xfrm>
              <a:off x="8216152" y="4986291"/>
              <a:ext cx="2649072" cy="307736"/>
            </a:xfrm>
            <a:prstGeom prst="rect">
              <a:avLst/>
            </a:prstGeom>
            <a:noFill/>
            <a:ln>
              <a:noFill/>
            </a:ln>
          </p:spPr>
          <p:txBody>
            <a:bodyPr spcFirstLastPara="1" wrap="square" lIns="91425" tIns="45700" rIns="91425" bIns="45700" anchor="t" anchorCtr="0">
              <a:spAutoFit/>
            </a:bodyPr>
            <a:lstStyle/>
            <a:p>
              <a:pPr marR="0" lvl="0" algn="l" rtl="0">
                <a:spcBef>
                  <a:spcPts val="0"/>
                </a:spcBef>
                <a:spcAft>
                  <a:spcPts val="0"/>
                </a:spcAft>
                <a:buClr>
                  <a:schemeClr val="dk1"/>
                </a:buClr>
                <a:buSzPts val="1800"/>
              </a:pPr>
              <a:endParaRPr dirty="0"/>
            </a:p>
          </p:txBody>
        </p:sp>
      </p:grpSp>
      <p:sp>
        <p:nvSpPr>
          <p:cNvPr id="69" name="Google Shape;69;p1"/>
          <p:cNvSpPr/>
          <p:nvPr/>
        </p:nvSpPr>
        <p:spPr>
          <a:xfrm>
            <a:off x="6208575" y="2881100"/>
            <a:ext cx="119295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Arial"/>
                <a:ea typeface="Arial"/>
                <a:cs typeface="Arial"/>
                <a:sym typeface="Arial"/>
              </a:rPr>
              <a:t>DS-P-281</a:t>
            </a:r>
            <a:endParaRPr sz="1800"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1"/>
          <p:cNvSpPr txBox="1"/>
          <p:nvPr/>
        </p:nvSpPr>
        <p:spPr>
          <a:xfrm>
            <a:off x="722722" y="3244334"/>
            <a:ext cx="349105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a:solidFill>
                  <a:schemeClr val="dk1"/>
                </a:solidFill>
                <a:latin typeface="Arial"/>
                <a:ea typeface="Arial"/>
                <a:cs typeface="Arial"/>
                <a:sym typeface="Arial"/>
              </a:rPr>
              <a:t>Word Cloud: Negative Reviews</a:t>
            </a:r>
            <a:endParaRPr sz="2000" u="sng" dirty="0">
              <a:solidFill>
                <a:schemeClr val="dk1"/>
              </a:solidFill>
              <a:latin typeface="Arial"/>
              <a:ea typeface="Arial"/>
              <a:cs typeface="Arial"/>
              <a:sym typeface="Arial"/>
            </a:endParaRPr>
          </a:p>
        </p:txBody>
      </p:sp>
      <p:pic>
        <p:nvPicPr>
          <p:cNvPr id="154" name="Google Shape;154;p11"/>
          <p:cNvPicPr preferRelativeResize="0"/>
          <p:nvPr/>
        </p:nvPicPr>
        <p:blipFill rotWithShape="1">
          <a:blip r:embed="rId3">
            <a:alphaModFix/>
          </a:blip>
          <a:srcRect t="9539" r="1941"/>
          <a:stretch/>
        </p:blipFill>
        <p:spPr>
          <a:xfrm>
            <a:off x="4732257" y="581829"/>
            <a:ext cx="6980132" cy="5913239"/>
          </a:xfrm>
          <a:prstGeom prst="rect">
            <a:avLst/>
          </a:prstGeom>
          <a:noFill/>
          <a:ln w="19050" cap="flat" cmpd="sng">
            <a:solidFill>
              <a:schemeClr val="dk1"/>
            </a:solidFill>
            <a:prstDash val="solid"/>
            <a:round/>
            <a:headEnd type="none" w="sm" len="sm"/>
            <a:tailEnd type="none" w="sm" len="sm"/>
          </a:ln>
        </p:spPr>
      </p:pic>
      <p:pic>
        <p:nvPicPr>
          <p:cNvPr id="2" name="Picture 2" descr="Word cloud - data visualization Royalty Free Vector Image">
            <a:extLst>
              <a:ext uri="{FF2B5EF4-FFF2-40B4-BE49-F238E27FC236}">
                <a16:creationId xmlns:a16="http://schemas.microsoft.com/office/drawing/2014/main" id="{978B4486-C2CD-60FB-0273-1E29D9CFAB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886"/>
          <a:stretch/>
        </p:blipFill>
        <p:spPr bwMode="auto">
          <a:xfrm>
            <a:off x="111966" y="72782"/>
            <a:ext cx="3705889" cy="224832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g1c912551c5c_0_97"/>
          <p:cNvSpPr txBox="1">
            <a:spLocks noGrp="1"/>
          </p:cNvSpPr>
          <p:nvPr>
            <p:ph type="title"/>
          </p:nvPr>
        </p:nvSpPr>
        <p:spPr>
          <a:xfrm>
            <a:off x="3102990" y="139033"/>
            <a:ext cx="5986020" cy="555231"/>
          </a:xfrm>
          <a:prstGeom prst="rect">
            <a:avLst/>
          </a:prstGeom>
          <a:ln/>
        </p:spPr>
        <p:style>
          <a:lnRef idx="2">
            <a:schemeClr val="accent3"/>
          </a:lnRef>
          <a:fillRef idx="1">
            <a:schemeClr val="lt1"/>
          </a:fillRef>
          <a:effectRef idx="0">
            <a:schemeClr val="accent3"/>
          </a:effectRef>
          <a:fontRef idx="minor">
            <a:schemeClr val="dk1"/>
          </a:fontRef>
        </p:style>
        <p:txBody>
          <a:bodyPr spcFirstLastPara="1" wrap="square" lIns="91425" tIns="91425" rIns="91425" bIns="91425" anchor="ctr" anchorCtr="0">
            <a:noAutofit/>
          </a:bodyPr>
          <a:lstStyle/>
          <a:p>
            <a:pPr marL="0" lvl="0" indent="0" algn="ctr" rtl="0">
              <a:lnSpc>
                <a:spcPct val="115000"/>
              </a:lnSpc>
              <a:spcBef>
                <a:spcPts val="900"/>
              </a:spcBef>
              <a:spcAft>
                <a:spcPts val="0"/>
              </a:spcAft>
              <a:buNone/>
            </a:pPr>
            <a:br>
              <a:rPr lang="en-IN" sz="2450" b="1" dirty="0">
                <a:solidFill>
                  <a:srgbClr val="212121"/>
                </a:solidFill>
                <a:highlight>
                  <a:srgbClr val="FFFFFF"/>
                </a:highlight>
                <a:latin typeface="Roboto"/>
                <a:ea typeface="Roboto"/>
                <a:cs typeface="Roboto"/>
                <a:sym typeface="Roboto"/>
              </a:rPr>
            </a:br>
            <a:r>
              <a:rPr lang="en-IN" sz="2450" b="1" dirty="0">
                <a:solidFill>
                  <a:srgbClr val="212121"/>
                </a:solidFill>
                <a:highlight>
                  <a:srgbClr val="FFFFFF"/>
                </a:highlight>
                <a:latin typeface="Roboto"/>
                <a:ea typeface="Roboto"/>
                <a:cs typeface="Roboto"/>
                <a:sym typeface="Roboto"/>
              </a:rPr>
              <a:t>Term Frequency with </a:t>
            </a:r>
            <a:r>
              <a:rPr lang="en-IN" sz="2450" b="1" dirty="0" err="1">
                <a:solidFill>
                  <a:srgbClr val="212121"/>
                </a:solidFill>
                <a:highlight>
                  <a:srgbClr val="FFFFFF"/>
                </a:highlight>
                <a:latin typeface="Roboto"/>
                <a:ea typeface="Roboto"/>
                <a:cs typeface="Roboto"/>
                <a:sym typeface="Roboto"/>
              </a:rPr>
              <a:t>Countvectorizer</a:t>
            </a:r>
            <a:endParaRPr sz="2450" b="1" dirty="0">
              <a:solidFill>
                <a:srgbClr val="212121"/>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sp>
        <p:nvSpPr>
          <p:cNvPr id="165" name="Google Shape;165;g1c912551c5c_0_97"/>
          <p:cNvSpPr txBox="1"/>
          <p:nvPr/>
        </p:nvSpPr>
        <p:spPr>
          <a:xfrm>
            <a:off x="2569270" y="5720458"/>
            <a:ext cx="3152800" cy="400200"/>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IN" dirty="0"/>
              <a:t>Unigram Frequency</a:t>
            </a:r>
            <a:endParaRPr dirty="0"/>
          </a:p>
        </p:txBody>
      </p:sp>
      <p:pic>
        <p:nvPicPr>
          <p:cNvPr id="166" name="Google Shape;166;g1c912551c5c_0_97"/>
          <p:cNvPicPr preferRelativeResize="0"/>
          <p:nvPr/>
        </p:nvPicPr>
        <p:blipFill>
          <a:blip r:embed="rId3">
            <a:alphaModFix/>
          </a:blip>
          <a:stretch>
            <a:fillRect/>
          </a:stretch>
        </p:blipFill>
        <p:spPr>
          <a:xfrm>
            <a:off x="353016" y="925719"/>
            <a:ext cx="8121751" cy="45486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TextBox 2">
            <a:extLst>
              <a:ext uri="{FF2B5EF4-FFF2-40B4-BE49-F238E27FC236}">
                <a16:creationId xmlns:a16="http://schemas.microsoft.com/office/drawing/2014/main" id="{954C2F74-BEB2-E108-2D84-AE0504C91B31}"/>
              </a:ext>
            </a:extLst>
          </p:cNvPr>
          <p:cNvSpPr txBox="1"/>
          <p:nvPr/>
        </p:nvSpPr>
        <p:spPr>
          <a:xfrm>
            <a:off x="8616171" y="2549279"/>
            <a:ext cx="3525555" cy="1169551"/>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b="1" i="0" dirty="0" err="1">
                <a:solidFill>
                  <a:srgbClr val="202124"/>
                </a:solidFill>
                <a:effectLst/>
                <a:latin typeface="arial" panose="020B0604020202020204" pitchFamily="34" charset="0"/>
              </a:rPr>
              <a:t>CountVectorizer</a:t>
            </a:r>
            <a:r>
              <a:rPr lang="en-US" b="1" i="0" dirty="0">
                <a:solidFill>
                  <a:srgbClr val="202124"/>
                </a:solidFill>
                <a:effectLst/>
                <a:latin typeface="arial" panose="020B0604020202020204" pitchFamily="34" charset="0"/>
              </a:rPr>
              <a:t> is breaking down a sentence or any text into words by performing preprocessing tasks like converting all words to lowercase, thus removing special characters</a:t>
            </a:r>
            <a:endParaRPr lang="en-IN" b="1"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pic>
        <p:nvPicPr>
          <p:cNvPr id="171" name="Google Shape;171;p14"/>
          <p:cNvPicPr preferRelativeResize="0"/>
          <p:nvPr/>
        </p:nvPicPr>
        <p:blipFill>
          <a:blip r:embed="rId3">
            <a:alphaModFix/>
          </a:blip>
          <a:stretch>
            <a:fillRect/>
          </a:stretch>
        </p:blipFill>
        <p:spPr>
          <a:xfrm>
            <a:off x="74791" y="358218"/>
            <a:ext cx="9144624" cy="5137609"/>
          </a:xfrm>
          <a:prstGeom prst="rect">
            <a:avLst/>
          </a:prstGeom>
          <a:noFill/>
          <a:ln>
            <a:noFill/>
          </a:ln>
        </p:spPr>
      </p:pic>
      <p:sp>
        <p:nvSpPr>
          <p:cNvPr id="172" name="Google Shape;172;p14"/>
          <p:cNvSpPr txBox="1"/>
          <p:nvPr/>
        </p:nvSpPr>
        <p:spPr>
          <a:xfrm>
            <a:off x="721224" y="5653635"/>
            <a:ext cx="6099600" cy="400200"/>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91425" rIns="91425" bIns="91425" anchor="t" anchorCtr="0">
            <a:spAutoFit/>
          </a:bodyPr>
          <a:lstStyle/>
          <a:p>
            <a:pPr marL="0" lvl="0" indent="0" algn="ctr" rtl="0">
              <a:spcBef>
                <a:spcPts val="0"/>
              </a:spcBef>
              <a:spcAft>
                <a:spcPts val="0"/>
              </a:spcAft>
              <a:buNone/>
            </a:pPr>
            <a:r>
              <a:rPr lang="en-IN" dirty="0"/>
              <a:t>Bi-Gram</a:t>
            </a:r>
            <a:endParaRPr dirty="0"/>
          </a:p>
        </p:txBody>
      </p:sp>
      <p:sp>
        <p:nvSpPr>
          <p:cNvPr id="3" name="TextBox 2">
            <a:extLst>
              <a:ext uri="{FF2B5EF4-FFF2-40B4-BE49-F238E27FC236}">
                <a16:creationId xmlns:a16="http://schemas.microsoft.com/office/drawing/2014/main" id="{88D0C4EF-C9EA-C83D-4ED0-7E3512F4D789}"/>
              </a:ext>
            </a:extLst>
          </p:cNvPr>
          <p:cNvSpPr txBox="1"/>
          <p:nvPr/>
        </p:nvSpPr>
        <p:spPr>
          <a:xfrm>
            <a:off x="9334893" y="1953689"/>
            <a:ext cx="2627721" cy="138499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3D3D4E"/>
                </a:solidFill>
                <a:effectLst/>
                <a:latin typeface="+mj-lt"/>
              </a:rPr>
              <a:t>In the Bigram Language Model, we find bigrams, which are two words coming together in the corpus(the entire collection of words/sentences).</a:t>
            </a:r>
            <a:endParaRPr lang="en-IN" b="1" dirty="0">
              <a:latin typeface="+mj-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g1c912551c5c_0_111"/>
          <p:cNvPicPr preferRelativeResize="0"/>
          <p:nvPr/>
        </p:nvPicPr>
        <p:blipFill>
          <a:blip r:embed="rId3">
            <a:alphaModFix/>
          </a:blip>
          <a:stretch>
            <a:fillRect/>
          </a:stretch>
        </p:blipFill>
        <p:spPr>
          <a:xfrm>
            <a:off x="0" y="301383"/>
            <a:ext cx="9021944" cy="5833621"/>
          </a:xfrm>
          <a:prstGeom prst="rect">
            <a:avLst/>
          </a:prstGeom>
          <a:noFill/>
          <a:ln>
            <a:noFill/>
          </a:ln>
        </p:spPr>
      </p:pic>
      <p:sp>
        <p:nvSpPr>
          <p:cNvPr id="3" name="TextBox 2">
            <a:extLst>
              <a:ext uri="{FF2B5EF4-FFF2-40B4-BE49-F238E27FC236}">
                <a16:creationId xmlns:a16="http://schemas.microsoft.com/office/drawing/2014/main" id="{8BB204BE-1574-A77F-8151-CCE23FBF5BC2}"/>
              </a:ext>
            </a:extLst>
          </p:cNvPr>
          <p:cNvSpPr txBox="1"/>
          <p:nvPr/>
        </p:nvSpPr>
        <p:spPr>
          <a:xfrm>
            <a:off x="8979816" y="1746985"/>
            <a:ext cx="3174476" cy="160043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A bigram model approximates the probability of a word given all the previous words by using only the conditional probability of the preceding words while a trigram model looks two words into the past.</a:t>
            </a:r>
            <a:endParaRPr lang="en-IN" b="1"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g1c912551c5c_0_115"/>
          <p:cNvSpPr txBox="1"/>
          <p:nvPr/>
        </p:nvSpPr>
        <p:spPr>
          <a:xfrm>
            <a:off x="2616450" y="202200"/>
            <a:ext cx="6959100" cy="8784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900"/>
              </a:spcBef>
              <a:spcAft>
                <a:spcPts val="0"/>
              </a:spcAft>
              <a:buClr>
                <a:schemeClr val="dk1"/>
              </a:buClr>
              <a:buSzPts val="1100"/>
              <a:buFont typeface="Arial"/>
              <a:buNone/>
            </a:pPr>
            <a:r>
              <a:rPr lang="en-IN" sz="2050" b="1" dirty="0">
                <a:solidFill>
                  <a:schemeClr val="accent2"/>
                </a:solidFill>
                <a:highlight>
                  <a:srgbClr val="FFFFFF"/>
                </a:highlight>
                <a:latin typeface="Roboto"/>
                <a:ea typeface="Roboto"/>
                <a:cs typeface="Roboto"/>
                <a:sym typeface="Roboto"/>
              </a:rPr>
              <a:t>Term Frequency with TFIDF</a:t>
            </a:r>
            <a:endParaRPr sz="2050" b="1" dirty="0">
              <a:solidFill>
                <a:schemeClr val="accent2"/>
              </a:solidFill>
              <a:highlight>
                <a:srgbClr val="FFFFFF"/>
              </a:highlight>
              <a:latin typeface="Roboto"/>
              <a:ea typeface="Roboto"/>
              <a:cs typeface="Roboto"/>
              <a:sym typeface="Roboto"/>
            </a:endParaRPr>
          </a:p>
          <a:p>
            <a:pPr marL="0" lvl="0" indent="0" algn="l" rtl="0">
              <a:spcBef>
                <a:spcPts val="900"/>
              </a:spcBef>
              <a:spcAft>
                <a:spcPts val="0"/>
              </a:spcAft>
              <a:buNone/>
            </a:pPr>
            <a:endParaRPr dirty="0"/>
          </a:p>
        </p:txBody>
      </p:sp>
      <p:pic>
        <p:nvPicPr>
          <p:cNvPr id="185" name="Google Shape;185;g1c912551c5c_0_115"/>
          <p:cNvPicPr preferRelativeResize="0"/>
          <p:nvPr/>
        </p:nvPicPr>
        <p:blipFill>
          <a:blip r:embed="rId3">
            <a:alphaModFix/>
          </a:blip>
          <a:stretch>
            <a:fillRect/>
          </a:stretch>
        </p:blipFill>
        <p:spPr>
          <a:xfrm>
            <a:off x="1321846" y="954564"/>
            <a:ext cx="10084587" cy="5472599"/>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pic>
        <p:nvPicPr>
          <p:cNvPr id="191" name="Google Shape;191;g1c912551c5c_0_124"/>
          <p:cNvPicPr preferRelativeResize="0"/>
          <p:nvPr/>
        </p:nvPicPr>
        <p:blipFill>
          <a:blip r:embed="rId3">
            <a:alphaModFix/>
          </a:blip>
          <a:stretch>
            <a:fillRect/>
          </a:stretch>
        </p:blipFill>
        <p:spPr>
          <a:xfrm>
            <a:off x="231630" y="376869"/>
            <a:ext cx="9452925" cy="6250650"/>
          </a:xfrm>
          <a:prstGeom prst="rect">
            <a:avLst/>
          </a:prstGeom>
          <a:noFill/>
          <a:ln>
            <a:noFill/>
          </a:ln>
        </p:spPr>
      </p:pic>
      <p:sp>
        <p:nvSpPr>
          <p:cNvPr id="2" name="TextBox 1">
            <a:extLst>
              <a:ext uri="{FF2B5EF4-FFF2-40B4-BE49-F238E27FC236}">
                <a16:creationId xmlns:a16="http://schemas.microsoft.com/office/drawing/2014/main" id="{D808C76F-5BA4-29CC-313D-D97E4AF607F7}"/>
              </a:ext>
            </a:extLst>
          </p:cNvPr>
          <p:cNvSpPr txBox="1"/>
          <p:nvPr/>
        </p:nvSpPr>
        <p:spPr>
          <a:xfrm>
            <a:off x="9684555" y="2010249"/>
            <a:ext cx="2401478" cy="1600438"/>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3D3D4E"/>
                </a:solidFill>
                <a:effectLst/>
                <a:latin typeface="+mj-lt"/>
              </a:rPr>
              <a:t>In the Bigram Language Model, we find bigrams, which are two words coming together in the corpus(the entire collection of words/sentences).</a:t>
            </a:r>
            <a:endParaRPr lang="en-IN" b="1" dirty="0">
              <a:latin typeface="+mj-l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g1c912551c5c_0_129"/>
          <p:cNvPicPr preferRelativeResize="0"/>
          <p:nvPr/>
        </p:nvPicPr>
        <p:blipFill>
          <a:blip r:embed="rId3">
            <a:alphaModFix/>
          </a:blip>
          <a:stretch>
            <a:fillRect/>
          </a:stretch>
        </p:blipFill>
        <p:spPr>
          <a:xfrm>
            <a:off x="106440" y="238812"/>
            <a:ext cx="9508900" cy="6077147"/>
          </a:xfrm>
          <a:prstGeom prst="rect">
            <a:avLst/>
          </a:prstGeom>
          <a:noFill/>
          <a:ln>
            <a:noFill/>
          </a:ln>
        </p:spPr>
      </p:pic>
      <p:sp>
        <p:nvSpPr>
          <p:cNvPr id="2" name="TextBox 1">
            <a:extLst>
              <a:ext uri="{FF2B5EF4-FFF2-40B4-BE49-F238E27FC236}">
                <a16:creationId xmlns:a16="http://schemas.microsoft.com/office/drawing/2014/main" id="{0E4B93D3-AFDF-5CA4-F7ED-F9016E8E320E}"/>
              </a:ext>
            </a:extLst>
          </p:cNvPr>
          <p:cNvSpPr txBox="1"/>
          <p:nvPr/>
        </p:nvSpPr>
        <p:spPr>
          <a:xfrm>
            <a:off x="9615340" y="1662144"/>
            <a:ext cx="2576659" cy="203132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en-US" b="1" i="0" dirty="0">
                <a:solidFill>
                  <a:srgbClr val="202124"/>
                </a:solidFill>
                <a:effectLst/>
                <a:latin typeface="arial" panose="020B0604020202020204" pitchFamily="34" charset="0"/>
              </a:rPr>
              <a:t>A bigram model approximates the probability of a word given all the previous words by using only the conditional probability of the preceding words while a trigram model looks two words into the past.</a:t>
            </a:r>
            <a:endParaRPr lang="en-IN" b="1"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E887FB-A36B-877A-7E06-689015104EF2}"/>
              </a:ext>
            </a:extLst>
          </p:cNvPr>
          <p:cNvSpPr>
            <a:spLocks noGrp="1"/>
          </p:cNvSpPr>
          <p:nvPr>
            <p:ph type="title"/>
          </p:nvPr>
        </p:nvSpPr>
        <p:spPr/>
        <p:txBody>
          <a:bodyPr/>
          <a:lstStyle/>
          <a:p>
            <a:r>
              <a:rPr lang="en-IN" sz="3200" b="1" dirty="0">
                <a:solidFill>
                  <a:schemeClr val="accent2"/>
                </a:solidFill>
                <a:highlight>
                  <a:srgbClr val="FFFFFF"/>
                </a:highlight>
                <a:latin typeface="Roboto"/>
                <a:ea typeface="Roboto"/>
                <a:cs typeface="Roboto"/>
                <a:sym typeface="Roboto"/>
              </a:rPr>
              <a:t>Model Building</a:t>
            </a:r>
            <a:br>
              <a:rPr lang="en-IN" sz="3200" b="1" dirty="0">
                <a:solidFill>
                  <a:schemeClr val="accent2"/>
                </a:solidFill>
                <a:highlight>
                  <a:srgbClr val="FFFFFF"/>
                </a:highlight>
                <a:latin typeface="Roboto"/>
                <a:ea typeface="Roboto"/>
                <a:cs typeface="Roboto"/>
                <a:sym typeface="Roboto"/>
              </a:rPr>
            </a:br>
            <a:r>
              <a:rPr lang="en-IN" sz="3200" b="1" dirty="0"/>
              <a:t>Logistic Regression </a:t>
            </a:r>
            <a:br>
              <a:rPr lang="en-IN" sz="3200" b="1" dirty="0"/>
            </a:br>
            <a:endParaRPr lang="en-IN" dirty="0"/>
          </a:p>
        </p:txBody>
      </p:sp>
      <p:sp>
        <p:nvSpPr>
          <p:cNvPr id="9" name="Text Placeholder 8">
            <a:extLst>
              <a:ext uri="{FF2B5EF4-FFF2-40B4-BE49-F238E27FC236}">
                <a16:creationId xmlns:a16="http://schemas.microsoft.com/office/drawing/2014/main" id="{9F66CCA1-0729-BD50-71F3-BCB42B03C433}"/>
              </a:ext>
            </a:extLst>
          </p:cNvPr>
          <p:cNvSpPr>
            <a:spLocks noGrp="1"/>
          </p:cNvSpPr>
          <p:nvPr>
            <p:ph type="body" sz="half" idx="2"/>
          </p:nvPr>
        </p:nvSpPr>
        <p:spPr/>
        <p:txBody>
          <a:bodyPr/>
          <a:lstStyle/>
          <a:p>
            <a:pPr algn="just"/>
            <a:r>
              <a:rPr lang="en-US" sz="1800" dirty="0"/>
              <a:t>A statistical method that is used for building machine learning models where the dependent variable is dichotomous: i.e. binary. Logistic regression is used to describe data and the relationship between one dependent variable and one or more independent variables</a:t>
            </a:r>
          </a:p>
          <a:p>
            <a:endParaRPr lang="en-IN" dirty="0"/>
          </a:p>
        </p:txBody>
      </p:sp>
      <p:pic>
        <p:nvPicPr>
          <p:cNvPr id="16" name="Content Placeholder 15">
            <a:extLst>
              <a:ext uri="{FF2B5EF4-FFF2-40B4-BE49-F238E27FC236}">
                <a16:creationId xmlns:a16="http://schemas.microsoft.com/office/drawing/2014/main" id="{883ABE09-6388-4CA5-8708-3C923ACEEE95}"/>
              </a:ext>
            </a:extLst>
          </p:cNvPr>
          <p:cNvPicPr>
            <a:picLocks noGrp="1" noChangeAspect="1"/>
          </p:cNvPicPr>
          <p:nvPr>
            <p:ph sz="quarter" idx="13"/>
          </p:nvPr>
        </p:nvPicPr>
        <p:blipFill>
          <a:blip r:embed="rId2"/>
          <a:stretch>
            <a:fillRect/>
          </a:stretch>
        </p:blipFill>
        <p:spPr>
          <a:xfrm>
            <a:off x="4849463" y="728133"/>
            <a:ext cx="7139337" cy="4827209"/>
          </a:xfrm>
        </p:spPr>
      </p:pic>
    </p:spTree>
    <p:extLst>
      <p:ext uri="{BB962C8B-B14F-4D97-AF65-F5344CB8AC3E}">
        <p14:creationId xmlns:p14="http://schemas.microsoft.com/office/powerpoint/2010/main" val="25071524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B75B29-4414-EDD5-FD1A-1D7FEB63259A}"/>
              </a:ext>
            </a:extLst>
          </p:cNvPr>
          <p:cNvSpPr>
            <a:spLocks noGrp="1"/>
          </p:cNvSpPr>
          <p:nvPr>
            <p:ph type="title"/>
          </p:nvPr>
        </p:nvSpPr>
        <p:spPr/>
        <p:txBody>
          <a:bodyPr/>
          <a:lstStyle/>
          <a:p>
            <a:r>
              <a:rPr lang="en-IN" sz="3200" b="1" dirty="0">
                <a:solidFill>
                  <a:schemeClr val="dk1"/>
                </a:solidFill>
                <a:highlight>
                  <a:srgbClr val="FFFFFE"/>
                </a:highlight>
              </a:rPr>
              <a:t>Naive Bayes</a:t>
            </a:r>
            <a:br>
              <a:rPr lang="en-IN" sz="3600" b="1" dirty="0">
                <a:solidFill>
                  <a:schemeClr val="dk1"/>
                </a:solidFill>
              </a:rPr>
            </a:br>
            <a:endParaRPr lang="en-IN" dirty="0"/>
          </a:p>
        </p:txBody>
      </p:sp>
      <p:pic>
        <p:nvPicPr>
          <p:cNvPr id="14" name="Content Placeholder 13">
            <a:extLst>
              <a:ext uri="{FF2B5EF4-FFF2-40B4-BE49-F238E27FC236}">
                <a16:creationId xmlns:a16="http://schemas.microsoft.com/office/drawing/2014/main" id="{719AA42E-CFE0-1AA1-D1AE-4902176D49C3}"/>
              </a:ext>
            </a:extLst>
          </p:cNvPr>
          <p:cNvPicPr>
            <a:picLocks noGrp="1" noChangeAspect="1"/>
          </p:cNvPicPr>
          <p:nvPr>
            <p:ph sz="quarter" idx="13"/>
          </p:nvPr>
        </p:nvPicPr>
        <p:blipFill>
          <a:blip r:embed="rId2"/>
          <a:stretch>
            <a:fillRect/>
          </a:stretch>
        </p:blipFill>
        <p:spPr>
          <a:xfrm>
            <a:off x="5130799" y="609601"/>
            <a:ext cx="6147425" cy="4826000"/>
          </a:xfrm>
        </p:spPr>
      </p:pic>
      <p:sp>
        <p:nvSpPr>
          <p:cNvPr id="11" name="Text Placeholder 10">
            <a:extLst>
              <a:ext uri="{FF2B5EF4-FFF2-40B4-BE49-F238E27FC236}">
                <a16:creationId xmlns:a16="http://schemas.microsoft.com/office/drawing/2014/main" id="{34C2D12F-1B98-AA77-AC07-75820A504CF7}"/>
              </a:ext>
            </a:extLst>
          </p:cNvPr>
          <p:cNvSpPr>
            <a:spLocks noGrp="1"/>
          </p:cNvSpPr>
          <p:nvPr>
            <p:ph type="body" sz="half" idx="2"/>
          </p:nvPr>
        </p:nvSpPr>
        <p:spPr/>
        <p:txBody>
          <a:bodyPr>
            <a:normAutofit lnSpcReduction="10000"/>
          </a:bodyPr>
          <a:lstStyle/>
          <a:p>
            <a:pPr algn="just"/>
            <a:r>
              <a:rPr lang="en-US" b="1" i="0" dirty="0">
                <a:solidFill>
                  <a:srgbClr val="202124"/>
                </a:solidFill>
                <a:effectLst/>
                <a:latin typeface="arial" panose="020B0604020202020204" pitchFamily="34" charset="0"/>
              </a:rPr>
              <a:t>Naïve Bayes is a simple learning algorithm that utilizes Bayes rule together with a strong assumption that the attributes are conditionally independent, given the class. While this independence assumption is often violated in practice, naïve Bayes nonetheless often delivers competitive classification accuracy</a:t>
            </a:r>
            <a:endParaRPr lang="en-IN" dirty="0"/>
          </a:p>
        </p:txBody>
      </p:sp>
    </p:spTree>
    <p:extLst>
      <p:ext uri="{BB962C8B-B14F-4D97-AF65-F5344CB8AC3E}">
        <p14:creationId xmlns:p14="http://schemas.microsoft.com/office/powerpoint/2010/main" val="30902388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B2F98A-0BB0-C82B-56A1-7E66EEE4483C}"/>
              </a:ext>
            </a:extLst>
          </p:cNvPr>
          <p:cNvSpPr>
            <a:spLocks noGrp="1"/>
          </p:cNvSpPr>
          <p:nvPr>
            <p:ph type="title"/>
          </p:nvPr>
        </p:nvSpPr>
        <p:spPr>
          <a:xfrm>
            <a:off x="913775" y="609600"/>
            <a:ext cx="3935688" cy="1173480"/>
          </a:xfrm>
        </p:spPr>
        <p:txBody>
          <a:bodyPr>
            <a:normAutofit/>
          </a:bodyPr>
          <a:lstStyle/>
          <a:p>
            <a:r>
              <a:rPr lang="en-US" sz="4000" b="1" i="1" dirty="0">
                <a:highlight>
                  <a:srgbClr val="808080"/>
                </a:highlight>
              </a:rPr>
              <a:t>SVC</a:t>
            </a:r>
            <a:endParaRPr lang="en-IN" sz="4000" b="1" i="1" dirty="0">
              <a:highlight>
                <a:srgbClr val="808080"/>
              </a:highlight>
            </a:endParaRPr>
          </a:p>
        </p:txBody>
      </p:sp>
      <p:sp>
        <p:nvSpPr>
          <p:cNvPr id="3" name="Text Placeholder 2">
            <a:extLst>
              <a:ext uri="{FF2B5EF4-FFF2-40B4-BE49-F238E27FC236}">
                <a16:creationId xmlns:a16="http://schemas.microsoft.com/office/drawing/2014/main" id="{5FC43399-BD93-D66F-9035-B8BC02F88AFA}"/>
              </a:ext>
            </a:extLst>
          </p:cNvPr>
          <p:cNvSpPr>
            <a:spLocks noGrp="1"/>
          </p:cNvSpPr>
          <p:nvPr>
            <p:ph type="body" sz="half" idx="2"/>
          </p:nvPr>
        </p:nvSpPr>
        <p:spPr/>
        <p:txBody>
          <a:bodyPr/>
          <a:lstStyle/>
          <a:p>
            <a:pPr algn="just"/>
            <a:r>
              <a:rPr lang="en-US" b="0" i="0" dirty="0">
                <a:solidFill>
                  <a:srgbClr val="374151"/>
                </a:solidFill>
                <a:effectLst/>
                <a:latin typeface="Söhne"/>
              </a:rPr>
              <a:t>SVC stands for Support Vector Classifier, which is a type of supervised machine learning algorithm used for classification tasks. SVC is a part of the broader family of Support Vector Machines (SVMs) and is particularly effective in separating data into different classes when the data is not linearly separable in the input space.</a:t>
            </a:r>
            <a:endParaRPr lang="en-IN" dirty="0"/>
          </a:p>
        </p:txBody>
      </p:sp>
      <p:pic>
        <p:nvPicPr>
          <p:cNvPr id="6" name="Content Placeholder 5">
            <a:extLst>
              <a:ext uri="{FF2B5EF4-FFF2-40B4-BE49-F238E27FC236}">
                <a16:creationId xmlns:a16="http://schemas.microsoft.com/office/drawing/2014/main" id="{42969A62-6D40-2E3B-ABBF-B39F28C3D81C}"/>
              </a:ext>
            </a:extLst>
          </p:cNvPr>
          <p:cNvPicPr>
            <a:picLocks noGrp="1" noChangeAspect="1"/>
          </p:cNvPicPr>
          <p:nvPr>
            <p:ph sz="quarter" idx="13"/>
          </p:nvPr>
        </p:nvPicPr>
        <p:blipFill>
          <a:blip r:embed="rId2"/>
          <a:stretch>
            <a:fillRect/>
          </a:stretch>
        </p:blipFill>
        <p:spPr>
          <a:xfrm>
            <a:off x="5147733" y="999068"/>
            <a:ext cx="6350000" cy="4792132"/>
          </a:xfrm>
        </p:spPr>
      </p:pic>
    </p:spTree>
    <p:extLst>
      <p:ext uri="{BB962C8B-B14F-4D97-AF65-F5344CB8AC3E}">
        <p14:creationId xmlns:p14="http://schemas.microsoft.com/office/powerpoint/2010/main" val="567659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80" name="Google Shape;80;p3"/>
          <p:cNvSpPr txBox="1"/>
          <p:nvPr/>
        </p:nvSpPr>
        <p:spPr>
          <a:xfrm>
            <a:off x="1120588" y="4063563"/>
            <a:ext cx="9950823" cy="2246729"/>
          </a:xfrm>
          <a:prstGeom prst="rect">
            <a:avLst/>
          </a:prstGeom>
          <a:ln/>
        </p:spPr>
        <p:style>
          <a:lnRef idx="2">
            <a:schemeClr val="dk1"/>
          </a:lnRef>
          <a:fillRef idx="1">
            <a:schemeClr val="lt1"/>
          </a:fillRef>
          <a:effectRef idx="0">
            <a:schemeClr val="dk1"/>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2000" b="1" i="0" u="sng" strike="noStrike" cap="none" dirty="0">
                <a:solidFill>
                  <a:srgbClr val="595959"/>
                </a:solidFill>
                <a:latin typeface="+mj-lt"/>
                <a:ea typeface="Arial"/>
                <a:cs typeface="Arial"/>
                <a:sym typeface="Arial"/>
              </a:rPr>
              <a:t>Objective:</a:t>
            </a:r>
            <a:endParaRPr sz="1600" dirty="0">
              <a:latin typeface="+mj-lt"/>
            </a:endParaRPr>
          </a:p>
          <a:p>
            <a:pPr marL="0" marR="0" lvl="0" indent="0" algn="l" rtl="0">
              <a:spcBef>
                <a:spcPts val="0"/>
              </a:spcBef>
              <a:spcAft>
                <a:spcPts val="0"/>
              </a:spcAft>
              <a:buNone/>
            </a:pPr>
            <a:endParaRPr sz="2000" b="1" u="sng" dirty="0">
              <a:solidFill>
                <a:srgbClr val="595959"/>
              </a:solidFill>
              <a:latin typeface="+mj-lt"/>
              <a:ea typeface="Arial"/>
              <a:cs typeface="Arial"/>
              <a:sym typeface="Arial"/>
            </a:endParaRPr>
          </a:p>
          <a:p>
            <a:pPr marL="0" marR="0" lvl="0" indent="0" algn="l" rtl="0">
              <a:spcBef>
                <a:spcPts val="0"/>
              </a:spcBef>
              <a:spcAft>
                <a:spcPts val="0"/>
              </a:spcAft>
              <a:buNone/>
            </a:pPr>
            <a:r>
              <a:rPr lang="en-IN" sz="2000" b="0" i="0" u="none" strike="noStrike" cap="none" dirty="0">
                <a:solidFill>
                  <a:schemeClr val="dk1"/>
                </a:solidFill>
                <a:latin typeface="+mj-lt"/>
                <a:ea typeface="Arial"/>
                <a:cs typeface="Arial"/>
                <a:sym typeface="Arial"/>
              </a:rPr>
              <a:t>Our goal is to examine how travellers are communicating their positive and negative experiences in online platforms for staying in a specific hotel and major objective is what are the attributes that travellers are considering while selecting a hotel. With this manager can understand which elements of their hotel influence more in forming a positive review or improves hotel brand image.</a:t>
            </a:r>
            <a:endParaRPr sz="1600" dirty="0">
              <a:latin typeface="+mj-lt"/>
            </a:endParaRPr>
          </a:p>
        </p:txBody>
      </p:sp>
      <p:pic>
        <p:nvPicPr>
          <p:cNvPr id="81" name="Google Shape;81;p3"/>
          <p:cNvPicPr preferRelativeResize="0"/>
          <p:nvPr/>
        </p:nvPicPr>
        <p:blipFill rotWithShape="1">
          <a:blip r:embed="rId3">
            <a:alphaModFix/>
          </a:blip>
          <a:srcRect/>
          <a:stretch/>
        </p:blipFill>
        <p:spPr>
          <a:xfrm>
            <a:off x="4044371" y="547708"/>
            <a:ext cx="7644866" cy="2881292"/>
          </a:xfrm>
          <a:prstGeom prst="rect">
            <a:avLst/>
          </a:prstGeom>
          <a:noFill/>
          <a:ln>
            <a:noFill/>
          </a:ln>
        </p:spPr>
      </p:pic>
      <p:pic>
        <p:nvPicPr>
          <p:cNvPr id="2050" name="Picture 2" descr="Objectives Stock Photo - Download Image Now - Achievement, Adult,  Aspirations - iStock">
            <a:extLst>
              <a:ext uri="{FF2B5EF4-FFF2-40B4-BE49-F238E27FC236}">
                <a16:creationId xmlns:a16="http://schemas.microsoft.com/office/drawing/2014/main" id="{C31A42C5-6539-266B-1DA0-C7587A7E4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744" y="1894427"/>
            <a:ext cx="3684138" cy="2031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DE944-AAE6-D339-2409-2C5E1A32FA6C}"/>
              </a:ext>
            </a:extLst>
          </p:cNvPr>
          <p:cNvSpPr>
            <a:spLocks noGrp="1"/>
          </p:cNvSpPr>
          <p:nvPr>
            <p:ph type="title"/>
          </p:nvPr>
        </p:nvSpPr>
        <p:spPr>
          <a:xfrm>
            <a:off x="913775" y="1066800"/>
            <a:ext cx="3935688" cy="1116330"/>
          </a:xfrm>
        </p:spPr>
        <p:txBody>
          <a:bodyPr/>
          <a:lstStyle/>
          <a:p>
            <a:r>
              <a:rPr lang="en-US" b="1" dirty="0"/>
              <a:t>DECISION TREE</a:t>
            </a:r>
            <a:endParaRPr lang="en-IN" b="1" dirty="0"/>
          </a:p>
        </p:txBody>
      </p:sp>
      <p:sp>
        <p:nvSpPr>
          <p:cNvPr id="3" name="Text Placeholder 2">
            <a:extLst>
              <a:ext uri="{FF2B5EF4-FFF2-40B4-BE49-F238E27FC236}">
                <a16:creationId xmlns:a16="http://schemas.microsoft.com/office/drawing/2014/main" id="{BDE81670-96A1-7A9C-E0E5-A5AF2AF5E385}"/>
              </a:ext>
            </a:extLst>
          </p:cNvPr>
          <p:cNvSpPr>
            <a:spLocks noGrp="1"/>
          </p:cNvSpPr>
          <p:nvPr>
            <p:ph type="body" sz="half" idx="2"/>
          </p:nvPr>
        </p:nvSpPr>
        <p:spPr/>
        <p:txBody>
          <a:bodyPr>
            <a:normAutofit fontScale="77500" lnSpcReduction="20000"/>
          </a:bodyPr>
          <a:lstStyle/>
          <a:p>
            <a:pPr algn="just"/>
            <a:r>
              <a:rPr lang="en-US" sz="1900" b="0" i="0" dirty="0">
                <a:solidFill>
                  <a:srgbClr val="374151"/>
                </a:solidFill>
                <a:effectLst/>
                <a:latin typeface="Söhne"/>
              </a:rPr>
              <a:t>A decision tree is a popular machine learning algorithm used for both classification and regression tasks. It is a supervised learning method that is particularly useful for solving problems where you need to make decisions or predictions based on input features. Decision trees are easy to understand and visualize, making them a valuable tool for both beginners and experienced data scientists.</a:t>
            </a:r>
          </a:p>
          <a:p>
            <a:br>
              <a:rPr lang="en-US" dirty="0"/>
            </a:br>
            <a:endParaRPr lang="en-IN" dirty="0"/>
          </a:p>
        </p:txBody>
      </p:sp>
      <p:pic>
        <p:nvPicPr>
          <p:cNvPr id="6" name="Content Placeholder 5">
            <a:extLst>
              <a:ext uri="{FF2B5EF4-FFF2-40B4-BE49-F238E27FC236}">
                <a16:creationId xmlns:a16="http://schemas.microsoft.com/office/drawing/2014/main" id="{308249E8-75E7-B91A-396F-79E8CC6614A3}"/>
              </a:ext>
            </a:extLst>
          </p:cNvPr>
          <p:cNvPicPr>
            <a:picLocks noGrp="1" noChangeAspect="1"/>
          </p:cNvPicPr>
          <p:nvPr>
            <p:ph sz="quarter" idx="13"/>
          </p:nvPr>
        </p:nvPicPr>
        <p:blipFill>
          <a:blip r:embed="rId2"/>
          <a:stretch>
            <a:fillRect/>
          </a:stretch>
        </p:blipFill>
        <p:spPr>
          <a:xfrm>
            <a:off x="5232400" y="609600"/>
            <a:ext cx="6536267" cy="4910667"/>
          </a:xfrm>
        </p:spPr>
      </p:pic>
    </p:spTree>
    <p:extLst>
      <p:ext uri="{BB962C8B-B14F-4D97-AF65-F5344CB8AC3E}">
        <p14:creationId xmlns:p14="http://schemas.microsoft.com/office/powerpoint/2010/main" val="4048742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994136CE-C654-F6C6-C214-87FE53AE9BA2}"/>
              </a:ext>
            </a:extLst>
          </p:cNvPr>
          <p:cNvPicPr>
            <a:picLocks noGrp="1" noChangeAspect="1"/>
          </p:cNvPicPr>
          <p:nvPr>
            <p:ph sz="quarter" idx="4294967295"/>
          </p:nvPr>
        </p:nvPicPr>
        <p:blipFill>
          <a:blip r:embed="rId2"/>
          <a:stretch>
            <a:fillRect/>
          </a:stretch>
        </p:blipFill>
        <p:spPr>
          <a:xfrm>
            <a:off x="203201" y="677333"/>
            <a:ext cx="11802532" cy="4199467"/>
          </a:xfrm>
        </p:spPr>
      </p:pic>
    </p:spTree>
    <p:extLst>
      <p:ext uri="{BB962C8B-B14F-4D97-AF65-F5344CB8AC3E}">
        <p14:creationId xmlns:p14="http://schemas.microsoft.com/office/powerpoint/2010/main" val="22300054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AE53-5A64-BB46-3140-3E0BDEBE8DF6}"/>
              </a:ext>
            </a:extLst>
          </p:cNvPr>
          <p:cNvSpPr>
            <a:spLocks noGrp="1"/>
          </p:cNvSpPr>
          <p:nvPr>
            <p:ph type="title"/>
          </p:nvPr>
        </p:nvSpPr>
        <p:spPr/>
        <p:txBody>
          <a:bodyPr/>
          <a:lstStyle/>
          <a:p>
            <a:r>
              <a:rPr lang="en-US" b="1" dirty="0"/>
              <a:t>DEPLOYMENT</a:t>
            </a:r>
            <a:endParaRPr lang="en-IN" b="1" dirty="0"/>
          </a:p>
        </p:txBody>
      </p:sp>
      <p:pic>
        <p:nvPicPr>
          <p:cNvPr id="5" name="Content Placeholder 4">
            <a:extLst>
              <a:ext uri="{FF2B5EF4-FFF2-40B4-BE49-F238E27FC236}">
                <a16:creationId xmlns:a16="http://schemas.microsoft.com/office/drawing/2014/main" id="{BFBDA37B-97F0-88C9-7968-67B025C4492C}"/>
              </a:ext>
            </a:extLst>
          </p:cNvPr>
          <p:cNvPicPr>
            <a:picLocks noGrp="1" noChangeAspect="1"/>
          </p:cNvPicPr>
          <p:nvPr>
            <p:ph sz="quarter" idx="13"/>
          </p:nvPr>
        </p:nvPicPr>
        <p:blipFill>
          <a:blip r:embed="rId2"/>
          <a:stretch>
            <a:fillRect/>
          </a:stretch>
        </p:blipFill>
        <p:spPr>
          <a:xfrm>
            <a:off x="1463040" y="1783081"/>
            <a:ext cx="9669779" cy="4008120"/>
          </a:xfrm>
        </p:spPr>
      </p:pic>
    </p:spTree>
    <p:extLst>
      <p:ext uri="{BB962C8B-B14F-4D97-AF65-F5344CB8AC3E}">
        <p14:creationId xmlns:p14="http://schemas.microsoft.com/office/powerpoint/2010/main" val="1807831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686F5-8F43-D2BA-5F21-9CFBF26312E8}"/>
              </a:ext>
            </a:extLst>
          </p:cNvPr>
          <p:cNvSpPr>
            <a:spLocks noGrp="1"/>
          </p:cNvSpPr>
          <p:nvPr>
            <p:ph type="title"/>
          </p:nvPr>
        </p:nvSpPr>
        <p:spPr/>
        <p:txBody>
          <a:bodyPr/>
          <a:lstStyle/>
          <a:p>
            <a:r>
              <a:rPr lang="en-US" b="1" dirty="0"/>
              <a:t>POSITIVE REVIEW</a:t>
            </a:r>
            <a:endParaRPr lang="en-IN" b="1" dirty="0"/>
          </a:p>
        </p:txBody>
      </p:sp>
      <p:pic>
        <p:nvPicPr>
          <p:cNvPr id="5" name="Content Placeholder 4">
            <a:extLst>
              <a:ext uri="{FF2B5EF4-FFF2-40B4-BE49-F238E27FC236}">
                <a16:creationId xmlns:a16="http://schemas.microsoft.com/office/drawing/2014/main" id="{6B7641A2-E19D-D5FE-25B2-9F4D19649427}"/>
              </a:ext>
            </a:extLst>
          </p:cNvPr>
          <p:cNvPicPr>
            <a:picLocks noGrp="1" noChangeAspect="1"/>
          </p:cNvPicPr>
          <p:nvPr>
            <p:ph sz="quarter" idx="13"/>
          </p:nvPr>
        </p:nvPicPr>
        <p:blipFill>
          <a:blip r:embed="rId2"/>
          <a:stretch>
            <a:fillRect/>
          </a:stretch>
        </p:blipFill>
        <p:spPr>
          <a:xfrm>
            <a:off x="1440180" y="1851661"/>
            <a:ext cx="9475470" cy="4183380"/>
          </a:xfrm>
        </p:spPr>
      </p:pic>
    </p:spTree>
    <p:extLst>
      <p:ext uri="{BB962C8B-B14F-4D97-AF65-F5344CB8AC3E}">
        <p14:creationId xmlns:p14="http://schemas.microsoft.com/office/powerpoint/2010/main" val="4190346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D3B82-73F4-CC82-246E-D61238975505}"/>
              </a:ext>
            </a:extLst>
          </p:cNvPr>
          <p:cNvSpPr>
            <a:spLocks noGrp="1"/>
          </p:cNvSpPr>
          <p:nvPr>
            <p:ph type="title"/>
          </p:nvPr>
        </p:nvSpPr>
        <p:spPr/>
        <p:txBody>
          <a:bodyPr/>
          <a:lstStyle/>
          <a:p>
            <a:r>
              <a:rPr lang="en-US" b="1" dirty="0"/>
              <a:t>NEGATIVE REVIEW</a:t>
            </a:r>
            <a:endParaRPr lang="en-IN" b="1" dirty="0"/>
          </a:p>
        </p:txBody>
      </p:sp>
      <p:pic>
        <p:nvPicPr>
          <p:cNvPr id="5" name="Content Placeholder 4">
            <a:extLst>
              <a:ext uri="{FF2B5EF4-FFF2-40B4-BE49-F238E27FC236}">
                <a16:creationId xmlns:a16="http://schemas.microsoft.com/office/drawing/2014/main" id="{2E2DE16E-7F89-926E-9FC7-8F53B0C734A2}"/>
              </a:ext>
            </a:extLst>
          </p:cNvPr>
          <p:cNvPicPr>
            <a:picLocks noGrp="1" noChangeAspect="1"/>
          </p:cNvPicPr>
          <p:nvPr>
            <p:ph sz="quarter" idx="13"/>
          </p:nvPr>
        </p:nvPicPr>
        <p:blipFill>
          <a:blip r:embed="rId2"/>
          <a:stretch>
            <a:fillRect/>
          </a:stretch>
        </p:blipFill>
        <p:spPr>
          <a:xfrm>
            <a:off x="1554480" y="1760221"/>
            <a:ext cx="9723745" cy="4030980"/>
          </a:xfrm>
        </p:spPr>
      </p:pic>
    </p:spTree>
    <p:extLst>
      <p:ext uri="{BB962C8B-B14F-4D97-AF65-F5344CB8AC3E}">
        <p14:creationId xmlns:p14="http://schemas.microsoft.com/office/powerpoint/2010/main" val="33731218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BEC91-A5C8-300F-60B1-DBC91DB460C5}"/>
              </a:ext>
            </a:extLst>
          </p:cNvPr>
          <p:cNvSpPr>
            <a:spLocks noGrp="1"/>
          </p:cNvSpPr>
          <p:nvPr>
            <p:ph type="title"/>
          </p:nvPr>
        </p:nvSpPr>
        <p:spPr/>
        <p:txBody>
          <a:bodyPr/>
          <a:lstStyle/>
          <a:p>
            <a:r>
              <a:rPr lang="en-US" b="1" dirty="0"/>
              <a:t>Challenges faced</a:t>
            </a:r>
            <a:endParaRPr lang="en-IN" b="1" dirty="0"/>
          </a:p>
        </p:txBody>
      </p:sp>
      <p:sp>
        <p:nvSpPr>
          <p:cNvPr id="3" name="Content Placeholder 2">
            <a:extLst>
              <a:ext uri="{FF2B5EF4-FFF2-40B4-BE49-F238E27FC236}">
                <a16:creationId xmlns:a16="http://schemas.microsoft.com/office/drawing/2014/main" id="{85A8EA90-0FEC-3CD4-FF98-038590A2A4F9}"/>
              </a:ext>
            </a:extLst>
          </p:cNvPr>
          <p:cNvSpPr>
            <a:spLocks noGrp="1"/>
          </p:cNvSpPr>
          <p:nvPr>
            <p:ph sz="quarter" idx="13"/>
          </p:nvPr>
        </p:nvSpPr>
        <p:spPr/>
        <p:txBody>
          <a:bodyPr>
            <a:normAutofit/>
          </a:bodyPr>
          <a:lstStyle/>
          <a:p>
            <a:r>
              <a:rPr lang="en-US" sz="2400" cap="none" dirty="0"/>
              <a:t>Considering the sentiment analysis techniques between </a:t>
            </a:r>
            <a:r>
              <a:rPr lang="en-US" sz="2400" cap="none" dirty="0" err="1"/>
              <a:t>Affin</a:t>
            </a:r>
            <a:r>
              <a:rPr lang="en-US" sz="2400" cap="none" dirty="0"/>
              <a:t> ,Vader, polarity.</a:t>
            </a:r>
          </a:p>
          <a:p>
            <a:r>
              <a:rPr lang="en-US" sz="2400" cap="none" dirty="0"/>
              <a:t>Corpus building.</a:t>
            </a:r>
          </a:p>
          <a:p>
            <a:r>
              <a:rPr lang="en-US" sz="2400" cap="none" dirty="0"/>
              <a:t>Model building for random forest classifier.</a:t>
            </a:r>
          </a:p>
          <a:p>
            <a:r>
              <a:rPr lang="en-US" sz="2400" cap="none" dirty="0"/>
              <a:t>Deployment of code using </a:t>
            </a:r>
            <a:r>
              <a:rPr lang="en-US" sz="2400" cap="none" dirty="0" err="1"/>
              <a:t>streamlit</a:t>
            </a:r>
            <a:r>
              <a:rPr lang="en-US" sz="2400" cap="none" dirty="0"/>
              <a:t> </a:t>
            </a:r>
            <a:r>
              <a:rPr lang="en-US" sz="2400" cap="none" dirty="0" err="1"/>
              <a:t>api</a:t>
            </a:r>
            <a:r>
              <a:rPr lang="en-US" sz="2400" cap="none" dirty="0"/>
              <a:t>. </a:t>
            </a:r>
            <a:endParaRPr lang="en-IN" sz="1800" cap="none" dirty="0"/>
          </a:p>
        </p:txBody>
      </p:sp>
    </p:spTree>
    <p:extLst>
      <p:ext uri="{BB962C8B-B14F-4D97-AF65-F5344CB8AC3E}">
        <p14:creationId xmlns:p14="http://schemas.microsoft.com/office/powerpoint/2010/main" val="1265534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8CB50-8FEB-6E82-BEC6-E5E301C8C1BB}"/>
              </a:ext>
            </a:extLst>
          </p:cNvPr>
          <p:cNvSpPr>
            <a:spLocks noGrp="1"/>
          </p:cNvSpPr>
          <p:nvPr>
            <p:ph type="title"/>
          </p:nvPr>
        </p:nvSpPr>
        <p:spPr/>
        <p:txBody>
          <a:bodyPr/>
          <a:lstStyle/>
          <a:p>
            <a:r>
              <a:rPr lang="en-US" dirty="0"/>
              <a:t>How we overcame</a:t>
            </a:r>
            <a:endParaRPr lang="en-IN" dirty="0"/>
          </a:p>
        </p:txBody>
      </p:sp>
      <p:sp>
        <p:nvSpPr>
          <p:cNvPr id="3" name="Content Placeholder 2">
            <a:extLst>
              <a:ext uri="{FF2B5EF4-FFF2-40B4-BE49-F238E27FC236}">
                <a16:creationId xmlns:a16="http://schemas.microsoft.com/office/drawing/2014/main" id="{DF83D1ED-71A6-29BE-E829-25FA23CA521E}"/>
              </a:ext>
            </a:extLst>
          </p:cNvPr>
          <p:cNvSpPr>
            <a:spLocks noGrp="1"/>
          </p:cNvSpPr>
          <p:nvPr>
            <p:ph sz="quarter" idx="13"/>
          </p:nvPr>
        </p:nvSpPr>
        <p:spPr/>
        <p:txBody>
          <a:bodyPr/>
          <a:lstStyle/>
          <a:p>
            <a:r>
              <a:rPr lang="en-US" cap="none" dirty="0"/>
              <a:t>By using cross tab method we have decided to go with </a:t>
            </a:r>
            <a:r>
              <a:rPr lang="en-US" cap="none" dirty="0" err="1"/>
              <a:t>vader</a:t>
            </a:r>
            <a:r>
              <a:rPr lang="en-US" cap="none" dirty="0"/>
              <a:t> sentiment analysis.</a:t>
            </a:r>
          </a:p>
          <a:p>
            <a:r>
              <a:rPr lang="en-US" cap="none" dirty="0" err="1"/>
              <a:t>Refered</a:t>
            </a:r>
            <a:r>
              <a:rPr lang="en-US" cap="none" dirty="0"/>
              <a:t> many sites and reduced errors.</a:t>
            </a:r>
          </a:p>
          <a:p>
            <a:r>
              <a:rPr lang="en-US" cap="none" dirty="0"/>
              <a:t> </a:t>
            </a:r>
            <a:r>
              <a:rPr lang="en-US" cap="none" dirty="0" err="1"/>
              <a:t>randomforestclassifier</a:t>
            </a:r>
            <a:r>
              <a:rPr lang="en-US" cap="none" dirty="0"/>
              <a:t> model is time taking process still with overfitting issues been resolved by altering the </a:t>
            </a:r>
            <a:r>
              <a:rPr lang="en-US" cap="none" dirty="0" err="1"/>
              <a:t>smaple</a:t>
            </a:r>
            <a:r>
              <a:rPr lang="en-US" cap="none" dirty="0"/>
              <a:t> size and choosing best params.</a:t>
            </a:r>
          </a:p>
          <a:p>
            <a:r>
              <a:rPr lang="en-IN" cap="none" dirty="0"/>
              <a:t>Converting </a:t>
            </a:r>
            <a:r>
              <a:rPr lang="en-IN" cap="none" dirty="0" err="1"/>
              <a:t>jupyter</a:t>
            </a:r>
            <a:r>
              <a:rPr lang="en-IN" cap="none" dirty="0"/>
              <a:t> into python file helped to overcome the issue.</a:t>
            </a:r>
          </a:p>
        </p:txBody>
      </p:sp>
    </p:spTree>
    <p:extLst>
      <p:ext uri="{BB962C8B-B14F-4D97-AF65-F5344CB8AC3E}">
        <p14:creationId xmlns:p14="http://schemas.microsoft.com/office/powerpoint/2010/main" val="9093644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5AD7D96-05CA-7E95-9237-155369CA0B24}"/>
              </a:ext>
            </a:extLst>
          </p:cNvPr>
          <p:cNvSpPr txBox="1"/>
          <p:nvPr/>
        </p:nvSpPr>
        <p:spPr>
          <a:xfrm>
            <a:off x="3048000" y="3275112"/>
            <a:ext cx="6096000" cy="307777"/>
          </a:xfrm>
          <a:prstGeom prst="rect">
            <a:avLst/>
          </a:prstGeom>
          <a:noFill/>
        </p:spPr>
        <p:txBody>
          <a:bodyPr wrap="square">
            <a:spAutoFit/>
          </a:bodyPr>
          <a:lstStyle/>
          <a:p>
            <a:r>
              <a:rPr lang="en-IN" dirty="0"/>
              <a:t> </a:t>
            </a:r>
          </a:p>
        </p:txBody>
      </p:sp>
      <p:sp>
        <p:nvSpPr>
          <p:cNvPr id="6" name="Title 5">
            <a:extLst>
              <a:ext uri="{FF2B5EF4-FFF2-40B4-BE49-F238E27FC236}">
                <a16:creationId xmlns:a16="http://schemas.microsoft.com/office/drawing/2014/main" id="{A266A207-AC25-4345-045B-29C3D8CBA738}"/>
              </a:ext>
            </a:extLst>
          </p:cNvPr>
          <p:cNvSpPr>
            <a:spLocks noGrp="1"/>
          </p:cNvSpPr>
          <p:nvPr>
            <p:ph type="title"/>
          </p:nvPr>
        </p:nvSpPr>
        <p:spPr/>
        <p:txBody>
          <a:bodyPr/>
          <a:lstStyle/>
          <a:p>
            <a:r>
              <a:rPr lang="en-US" dirty="0"/>
              <a:t>CONCLUSION</a:t>
            </a:r>
            <a:endParaRPr lang="en-IN" dirty="0"/>
          </a:p>
        </p:txBody>
      </p:sp>
      <p:sp>
        <p:nvSpPr>
          <p:cNvPr id="7" name="Content Placeholder 6">
            <a:extLst>
              <a:ext uri="{FF2B5EF4-FFF2-40B4-BE49-F238E27FC236}">
                <a16:creationId xmlns:a16="http://schemas.microsoft.com/office/drawing/2014/main" id="{B59C190D-B73C-4A56-2770-3872BF424055}"/>
              </a:ext>
            </a:extLst>
          </p:cNvPr>
          <p:cNvSpPr>
            <a:spLocks noGrp="1"/>
          </p:cNvSpPr>
          <p:nvPr>
            <p:ph sz="quarter" idx="13"/>
          </p:nvPr>
        </p:nvSpPr>
        <p:spPr/>
        <p:txBody>
          <a:bodyPr>
            <a:normAutofit fontScale="92500" lnSpcReduction="10000"/>
          </a:bodyPr>
          <a:lstStyle/>
          <a:p>
            <a:pPr marL="0" indent="0" rtl="0">
              <a:spcBef>
                <a:spcPts val="0"/>
              </a:spcBef>
              <a:spcAft>
                <a:spcPts val="0"/>
              </a:spcAft>
              <a:buNone/>
            </a:pPr>
            <a:br>
              <a:rPr lang="en-US" b="0" dirty="0">
                <a:effectLst/>
              </a:rPr>
            </a:br>
            <a:br>
              <a:rPr lang="en-US" b="0" dirty="0">
                <a:effectLst/>
              </a:rPr>
            </a:br>
            <a:br>
              <a:rPr lang="en-US" b="0" dirty="0">
                <a:effectLst/>
              </a:rPr>
            </a:br>
            <a:r>
              <a:rPr lang="en-US" sz="1800" b="0" i="0" u="none" strike="noStrike" dirty="0">
                <a:solidFill>
                  <a:srgbClr val="000000"/>
                </a:solidFill>
                <a:effectLst/>
                <a:latin typeface="Arial" panose="020B0604020202020204" pitchFamily="34" charset="0"/>
              </a:rPr>
              <a:t>In this project, we have performed sentiment analysis on hotel reviews and have analyzed performance of Multinomial naive bayes, SVM, Logistic Regression, Decision Tree,  and Random forest. It was concluded that on the basis of accuracy, SVM performs the best. It can be said that the simplicity of multinomial naive bayes does not make it less eﬀective than any other algorithm. We can observe that both SVM and multinomial naive bayes performs really well as compared to the other classification models.</a:t>
            </a:r>
            <a:br>
              <a:rPr lang="en-US" dirty="0"/>
            </a:br>
            <a:endParaRPr lang="en-IN" dirty="0"/>
          </a:p>
        </p:txBody>
      </p:sp>
    </p:spTree>
    <p:extLst>
      <p:ext uri="{BB962C8B-B14F-4D97-AF65-F5344CB8AC3E}">
        <p14:creationId xmlns:p14="http://schemas.microsoft.com/office/powerpoint/2010/main" val="33406820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F806E-EA5F-8153-B786-D814D90A1E54}"/>
              </a:ext>
            </a:extLst>
          </p:cNvPr>
          <p:cNvSpPr>
            <a:spLocks noGrp="1"/>
          </p:cNvSpPr>
          <p:nvPr>
            <p:ph type="title"/>
          </p:nvPr>
        </p:nvSpPr>
        <p:spPr>
          <a:xfrm>
            <a:off x="913775" y="1371600"/>
            <a:ext cx="10364451" cy="3234690"/>
          </a:xfrm>
        </p:spPr>
        <p:txBody>
          <a:bodyPr/>
          <a:lstStyle/>
          <a:p>
            <a:r>
              <a:rPr lang="en-US" b="1" dirty="0"/>
              <a:t>THANK YOU</a:t>
            </a:r>
            <a:endParaRPr lang="en-IN" b="1" dirty="0"/>
          </a:p>
        </p:txBody>
      </p:sp>
    </p:spTree>
    <p:extLst>
      <p:ext uri="{BB962C8B-B14F-4D97-AF65-F5344CB8AC3E}">
        <p14:creationId xmlns:p14="http://schemas.microsoft.com/office/powerpoint/2010/main" val="3549475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4"/>
          <p:cNvSpPr/>
          <p:nvPr/>
        </p:nvSpPr>
        <p:spPr>
          <a:xfrm>
            <a:off x="4971322" y="877947"/>
            <a:ext cx="1436476" cy="34247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Data Input</a:t>
            </a:r>
            <a:endParaRPr sz="1800">
              <a:solidFill>
                <a:schemeClr val="dk1"/>
              </a:solidFill>
              <a:latin typeface="Arial"/>
              <a:ea typeface="Arial"/>
              <a:cs typeface="Arial"/>
              <a:sym typeface="Arial"/>
            </a:endParaRPr>
          </a:p>
        </p:txBody>
      </p:sp>
      <p:sp>
        <p:nvSpPr>
          <p:cNvPr id="87" name="Google Shape;87;p4"/>
          <p:cNvSpPr/>
          <p:nvPr/>
        </p:nvSpPr>
        <p:spPr>
          <a:xfrm>
            <a:off x="4625465" y="1515600"/>
            <a:ext cx="2196675" cy="440377"/>
          </a:xfrm>
          <a:prstGeom prst="roundRect">
            <a:avLst>
              <a:gd name="adj" fmla="val 16667"/>
            </a:avLst>
          </a:prstGeom>
          <a:gradFill>
            <a:gsLst>
              <a:gs pos="0">
                <a:srgbClr val="F5A58D"/>
              </a:gs>
              <a:gs pos="45000">
                <a:srgbClr val="F9B5A0"/>
              </a:gs>
              <a:gs pos="100000">
                <a:srgbClr val="FFB9A4"/>
              </a:gs>
            </a:gsLst>
            <a:path path="circle">
              <a:fillToRect l="50000" t="50000" r="50000" b="50000"/>
            </a:path>
            <a:tileRect/>
          </a:gradFill>
          <a:ln w="127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Data Pre-processing</a:t>
            </a:r>
            <a:endParaRPr sz="1800">
              <a:solidFill>
                <a:schemeClr val="dk1"/>
              </a:solidFill>
              <a:latin typeface="Arial"/>
              <a:ea typeface="Arial"/>
              <a:cs typeface="Arial"/>
              <a:sym typeface="Arial"/>
            </a:endParaRPr>
          </a:p>
        </p:txBody>
      </p:sp>
      <p:sp>
        <p:nvSpPr>
          <p:cNvPr id="88" name="Google Shape;88;p4"/>
          <p:cNvSpPr/>
          <p:nvPr/>
        </p:nvSpPr>
        <p:spPr>
          <a:xfrm>
            <a:off x="4406508" y="2985819"/>
            <a:ext cx="2524836" cy="415015"/>
          </a:xfrm>
          <a:prstGeom prst="roundRect">
            <a:avLst>
              <a:gd name="adj" fmla="val 16667"/>
            </a:avLst>
          </a:prstGeom>
          <a:gradFill>
            <a:gsLst>
              <a:gs pos="0">
                <a:srgbClr val="F1958E"/>
              </a:gs>
              <a:gs pos="45000">
                <a:srgbClr val="F4A8A2"/>
              </a:gs>
              <a:gs pos="100000">
                <a:srgbClr val="FEACA6"/>
              </a:gs>
            </a:gsLst>
            <a:path path="circle">
              <a:fillToRect l="50000" t="50000" r="50000" b="50000"/>
            </a:path>
            <a:tileRect/>
          </a:gradFill>
          <a:ln w="12700" cap="flat" cmpd="sng">
            <a:solidFill>
              <a:schemeClr val="accent4"/>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Training Various Models</a:t>
            </a:r>
            <a:endParaRPr sz="1800">
              <a:solidFill>
                <a:schemeClr val="dk1"/>
              </a:solidFill>
              <a:latin typeface="Arial"/>
              <a:ea typeface="Arial"/>
              <a:cs typeface="Arial"/>
              <a:sym typeface="Arial"/>
            </a:endParaRPr>
          </a:p>
        </p:txBody>
      </p:sp>
      <p:sp>
        <p:nvSpPr>
          <p:cNvPr id="89" name="Google Shape;89;p4"/>
          <p:cNvSpPr/>
          <p:nvPr/>
        </p:nvSpPr>
        <p:spPr>
          <a:xfrm>
            <a:off x="3427201" y="3770461"/>
            <a:ext cx="4462817" cy="479849"/>
          </a:xfrm>
          <a:prstGeom prst="roundRect">
            <a:avLst>
              <a:gd name="adj" fmla="val 16667"/>
            </a:avLst>
          </a:prstGeom>
          <a:gradFill>
            <a:gsLst>
              <a:gs pos="0">
                <a:srgbClr val="FFD98A"/>
              </a:gs>
              <a:gs pos="45000">
                <a:srgbClr val="FFE19E"/>
              </a:gs>
              <a:gs pos="100000">
                <a:srgbClr val="FFE8A1"/>
              </a:gs>
            </a:gsLst>
            <a:path path="circle">
              <a:fillToRect l="50000" t="50000" r="50000" b="50000"/>
            </a:path>
            <a:tileRect/>
          </a:gradFill>
          <a:ln w="12700" cap="flat" cmpd="sng">
            <a:solidFill>
              <a:schemeClr val="accent5"/>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dirty="0">
                <a:solidFill>
                  <a:schemeClr val="dk1"/>
                </a:solidFill>
                <a:latin typeface="Libre Franklin"/>
                <a:ea typeface="Libre Franklin"/>
                <a:cs typeface="Libre Franklin"/>
                <a:sym typeface="Libre Franklin"/>
              </a:rPr>
              <a:t>Predicting Results and Selecting Best Model</a:t>
            </a:r>
            <a:endParaRPr sz="1800" dirty="0">
              <a:solidFill>
                <a:schemeClr val="dk1"/>
              </a:solidFill>
              <a:latin typeface="Arial"/>
              <a:ea typeface="Arial"/>
              <a:cs typeface="Arial"/>
              <a:sym typeface="Arial"/>
            </a:endParaRPr>
          </a:p>
        </p:txBody>
      </p:sp>
      <p:sp>
        <p:nvSpPr>
          <p:cNvPr id="90" name="Google Shape;90;p4"/>
          <p:cNvSpPr/>
          <p:nvPr/>
        </p:nvSpPr>
        <p:spPr>
          <a:xfrm>
            <a:off x="3731723" y="2262909"/>
            <a:ext cx="3874406" cy="369555"/>
          </a:xfrm>
          <a:prstGeom prst="roundRect">
            <a:avLst>
              <a:gd name="adj" fmla="val 16667"/>
            </a:avLst>
          </a:prstGeom>
          <a:gradFill>
            <a:gsLst>
              <a:gs pos="0">
                <a:srgbClr val="E0B594"/>
              </a:gs>
              <a:gs pos="45000">
                <a:srgbClr val="E6C2A6"/>
              </a:gs>
              <a:gs pos="100000">
                <a:srgbClr val="EFC8AC"/>
              </a:gs>
            </a:gsLst>
            <a:path path="circle">
              <a:fillToRect l="50000" t="50000" r="50000" b="50000"/>
            </a:path>
            <a:tileRect/>
          </a:gradFill>
          <a:ln w="12700" cap="flat" cmpd="sng">
            <a:solidFill>
              <a:schemeClr val="accent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Exploratory Data Analysis</a:t>
            </a:r>
            <a:endParaRPr sz="1800">
              <a:solidFill>
                <a:schemeClr val="dk1"/>
              </a:solidFill>
              <a:latin typeface="Arial"/>
              <a:ea typeface="Arial"/>
              <a:cs typeface="Arial"/>
              <a:sym typeface="Arial"/>
            </a:endParaRPr>
          </a:p>
        </p:txBody>
      </p:sp>
      <p:sp>
        <p:nvSpPr>
          <p:cNvPr id="91" name="Google Shape;91;p4"/>
          <p:cNvSpPr/>
          <p:nvPr/>
        </p:nvSpPr>
        <p:spPr>
          <a:xfrm>
            <a:off x="4252889" y="4538330"/>
            <a:ext cx="2811439" cy="387250"/>
          </a:xfrm>
          <a:prstGeom prst="roundRect">
            <a:avLst>
              <a:gd name="adj" fmla="val 16667"/>
            </a:avLst>
          </a:prstGeom>
          <a:gradFill>
            <a:gsLst>
              <a:gs pos="0">
                <a:srgbClr val="C1A5A5"/>
              </a:gs>
              <a:gs pos="45000">
                <a:srgbClr val="CBB5B5"/>
              </a:gs>
              <a:gs pos="100000">
                <a:srgbClr val="D3BBBB"/>
              </a:gs>
            </a:gsLst>
            <a:path path="circle">
              <a:fillToRect l="50000" t="50000" r="50000" b="50000"/>
            </a:path>
            <a:tileRect/>
          </a:gradFill>
          <a:ln w="12700" cap="flat" cmpd="sng">
            <a:solidFill>
              <a:schemeClr val="accent6"/>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Analysis and Conclusion</a:t>
            </a:r>
            <a:endParaRPr sz="1800">
              <a:solidFill>
                <a:schemeClr val="dk1"/>
              </a:solidFill>
              <a:latin typeface="Arial"/>
              <a:ea typeface="Arial"/>
              <a:cs typeface="Arial"/>
              <a:sym typeface="Arial"/>
            </a:endParaRPr>
          </a:p>
        </p:txBody>
      </p:sp>
      <p:sp>
        <p:nvSpPr>
          <p:cNvPr id="92" name="Google Shape;92;p4"/>
          <p:cNvSpPr/>
          <p:nvPr/>
        </p:nvSpPr>
        <p:spPr>
          <a:xfrm>
            <a:off x="4909132" y="5223126"/>
            <a:ext cx="1560855" cy="387250"/>
          </a:xfrm>
          <a:prstGeom prst="roundRect">
            <a:avLst>
              <a:gd name="adj" fmla="val 16667"/>
            </a:avLst>
          </a:prstGeom>
          <a:gradFill>
            <a:gsLst>
              <a:gs pos="0">
                <a:srgbClr val="989898"/>
              </a:gs>
              <a:gs pos="45000">
                <a:srgbClr val="A7A7A7"/>
              </a:gs>
              <a:gs pos="100000">
                <a:srgbClr val="B1B1B1"/>
              </a:gs>
            </a:gsLst>
            <a:path path="circle">
              <a:fillToRect l="50000" t="50000" r="50000" b="50000"/>
            </a:path>
            <a:tileRect/>
          </a:gra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600"/>
              <a:buFont typeface="Libre Franklin"/>
              <a:buNone/>
            </a:pPr>
            <a:r>
              <a:rPr lang="en-IN" sz="1600">
                <a:solidFill>
                  <a:schemeClr val="dk1"/>
                </a:solidFill>
                <a:latin typeface="Libre Franklin"/>
                <a:ea typeface="Libre Franklin"/>
                <a:cs typeface="Libre Franklin"/>
                <a:sym typeface="Libre Franklin"/>
              </a:rPr>
              <a:t>Deployment</a:t>
            </a:r>
            <a:endParaRPr sz="1800">
              <a:solidFill>
                <a:schemeClr val="dk1"/>
              </a:solidFill>
              <a:latin typeface="Libre Franklin"/>
              <a:ea typeface="Libre Franklin"/>
              <a:cs typeface="Libre Franklin"/>
              <a:sym typeface="Libre Franklin"/>
            </a:endParaRPr>
          </a:p>
        </p:txBody>
      </p:sp>
      <p:sp>
        <p:nvSpPr>
          <p:cNvPr id="93" name="Google Shape;93;p4"/>
          <p:cNvSpPr/>
          <p:nvPr/>
        </p:nvSpPr>
        <p:spPr>
          <a:xfrm>
            <a:off x="5559907" y="1232117"/>
            <a:ext cx="218041" cy="283483"/>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4" name="Google Shape;94;p4"/>
          <p:cNvSpPr/>
          <p:nvPr/>
        </p:nvSpPr>
        <p:spPr>
          <a:xfrm>
            <a:off x="5559907" y="1955979"/>
            <a:ext cx="218041" cy="240201"/>
          </a:xfrm>
          <a:prstGeom prst="downArrow">
            <a:avLst>
              <a:gd name="adj1" fmla="val 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5" name="Google Shape;95;p4"/>
          <p:cNvSpPr/>
          <p:nvPr/>
        </p:nvSpPr>
        <p:spPr>
          <a:xfrm>
            <a:off x="5539273" y="2627334"/>
            <a:ext cx="259307" cy="369555"/>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6" name="Google Shape;96;p4"/>
          <p:cNvSpPr/>
          <p:nvPr/>
        </p:nvSpPr>
        <p:spPr>
          <a:xfrm>
            <a:off x="5539273" y="3384634"/>
            <a:ext cx="238675" cy="327317"/>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7" name="Google Shape;97;p4"/>
          <p:cNvSpPr/>
          <p:nvPr/>
        </p:nvSpPr>
        <p:spPr>
          <a:xfrm>
            <a:off x="5541883" y="4925581"/>
            <a:ext cx="236066" cy="288020"/>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8" name="Google Shape;98;p4"/>
          <p:cNvSpPr/>
          <p:nvPr/>
        </p:nvSpPr>
        <p:spPr>
          <a:xfrm>
            <a:off x="5539275" y="4237769"/>
            <a:ext cx="238673" cy="301062"/>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
        <p:nvSpPr>
          <p:cNvPr id="99" name="Google Shape;99;p4"/>
          <p:cNvSpPr txBox="1"/>
          <p:nvPr/>
        </p:nvSpPr>
        <p:spPr>
          <a:xfrm>
            <a:off x="4592254" y="161365"/>
            <a:ext cx="2217098" cy="461665"/>
          </a:xfrm>
          <a:prstGeom prst="rect">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mj-lt"/>
                <a:ea typeface="Consolas"/>
                <a:cs typeface="Consolas"/>
                <a:sym typeface="Consolas"/>
              </a:rPr>
              <a:t>   </a:t>
            </a:r>
            <a:r>
              <a:rPr lang="en-IN" sz="2400" b="1" u="sng" dirty="0">
                <a:solidFill>
                  <a:schemeClr val="dk1"/>
                </a:solidFill>
                <a:latin typeface="+mj-lt"/>
                <a:ea typeface="Consolas"/>
                <a:cs typeface="Consolas"/>
                <a:sym typeface="Consolas"/>
              </a:rPr>
              <a:t>Project Flow</a:t>
            </a:r>
            <a:endParaRPr dirty="0">
              <a:latin typeface="+mj-lt"/>
            </a:endParaRPr>
          </a:p>
        </p:txBody>
      </p:sp>
      <p:sp>
        <p:nvSpPr>
          <p:cNvPr id="100" name="Google Shape;100;p4"/>
          <p:cNvSpPr/>
          <p:nvPr/>
        </p:nvSpPr>
        <p:spPr>
          <a:xfrm>
            <a:off x="5539273" y="1955977"/>
            <a:ext cx="218041" cy="249343"/>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cxnSp>
        <p:nvCxnSpPr>
          <p:cNvPr id="101" name="Google Shape;101;p4"/>
          <p:cNvCxnSpPr/>
          <p:nvPr/>
        </p:nvCxnSpPr>
        <p:spPr>
          <a:xfrm>
            <a:off x="950259" y="779929"/>
            <a:ext cx="10148047" cy="0"/>
          </a:xfrm>
          <a:prstGeom prst="straightConnector1">
            <a:avLst/>
          </a:prstGeom>
          <a:noFill/>
          <a:ln w="12700" cap="flat" cmpd="sng">
            <a:solidFill>
              <a:schemeClr val="dk1"/>
            </a:solidFill>
            <a:prstDash val="solid"/>
            <a:round/>
            <a:headEnd type="none" w="sm" len="sm"/>
            <a:tailEnd type="none" w="sm" len="sm"/>
          </a:ln>
        </p:spPr>
      </p:cxnSp>
      <p:sp>
        <p:nvSpPr>
          <p:cNvPr id="2" name="Rectangle: Rounded Corners 1">
            <a:extLst>
              <a:ext uri="{FF2B5EF4-FFF2-40B4-BE49-F238E27FC236}">
                <a16:creationId xmlns:a16="http://schemas.microsoft.com/office/drawing/2014/main" id="{46058B96-ED9D-9192-CA74-AF8F2D82FB7C}"/>
              </a:ext>
            </a:extLst>
          </p:cNvPr>
          <p:cNvSpPr/>
          <p:nvPr/>
        </p:nvSpPr>
        <p:spPr>
          <a:xfrm>
            <a:off x="4971322" y="5901179"/>
            <a:ext cx="1436476" cy="387250"/>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b="1" dirty="0">
                <a:solidFill>
                  <a:schemeClr val="tx1"/>
                </a:solidFill>
              </a:rPr>
              <a:t>RESULT</a:t>
            </a:r>
          </a:p>
        </p:txBody>
      </p:sp>
      <p:sp>
        <p:nvSpPr>
          <p:cNvPr id="3" name="Google Shape;96;p4">
            <a:extLst>
              <a:ext uri="{FF2B5EF4-FFF2-40B4-BE49-F238E27FC236}">
                <a16:creationId xmlns:a16="http://schemas.microsoft.com/office/drawing/2014/main" id="{A9015378-FEBF-9D28-FC80-FEB394076AE3}"/>
              </a:ext>
            </a:extLst>
          </p:cNvPr>
          <p:cNvSpPr/>
          <p:nvPr/>
        </p:nvSpPr>
        <p:spPr>
          <a:xfrm>
            <a:off x="5559907" y="5573862"/>
            <a:ext cx="238673" cy="327317"/>
          </a:xfrm>
          <a:prstGeom prst="downArrow">
            <a:avLst>
              <a:gd name="adj1" fmla="val 50000"/>
              <a:gd name="adj2" fmla="val 50000"/>
            </a:avLst>
          </a:prstGeom>
          <a:gradFill>
            <a:gsLst>
              <a:gs pos="0">
                <a:srgbClr val="FDB58B"/>
              </a:gs>
              <a:gs pos="45000">
                <a:srgbClr val="FFC39F"/>
              </a:gs>
              <a:gs pos="100000">
                <a:srgbClr val="FFC7A3"/>
              </a:gs>
            </a:gsLst>
            <a:path path="circle">
              <a:fillToRect l="50000" t="50000" r="50000" b="50000"/>
            </a:path>
            <a:tileRect/>
          </a:gradFill>
          <a:ln w="12700" cap="flat" cmpd="sng">
            <a:solidFill>
              <a:schemeClr val="accen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Clr>
                <a:schemeClr val="dk1"/>
              </a:buClr>
              <a:buSzPts val="1800"/>
              <a:buFont typeface="Arial"/>
              <a:buNone/>
            </a:pPr>
            <a:endParaRPr sz="1800">
              <a:solidFill>
                <a:schemeClr val="dk1"/>
              </a:solidFill>
              <a:latin typeface="Libre Franklin"/>
              <a:ea typeface="Libre Franklin"/>
              <a:cs typeface="Libre Franklin"/>
              <a:sym typeface="Libre Frankli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5"/>
          <p:cNvSpPr txBox="1"/>
          <p:nvPr/>
        </p:nvSpPr>
        <p:spPr>
          <a:xfrm>
            <a:off x="4244467" y="133546"/>
            <a:ext cx="3127296" cy="584735"/>
          </a:xfrm>
          <a:prstGeom prst="rect">
            <a:avLst/>
          </a:prstGeom>
          <a:ln/>
        </p:spPr>
        <p:style>
          <a:lnRef idx="1">
            <a:schemeClr val="accent1"/>
          </a:lnRef>
          <a:fillRef idx="2">
            <a:schemeClr val="accent1"/>
          </a:fillRef>
          <a:effectRef idx="1">
            <a:schemeClr val="accent1"/>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3200" b="1" u="sng" dirty="0">
                <a:ln w="22225">
                  <a:solidFill>
                    <a:schemeClr val="accent2"/>
                  </a:solidFill>
                  <a:prstDash val="solid"/>
                </a:ln>
                <a:solidFill>
                  <a:schemeClr val="accent2">
                    <a:lumMod val="40000"/>
                    <a:lumOff val="60000"/>
                  </a:schemeClr>
                </a:solidFill>
                <a:latin typeface="Arial"/>
                <a:ea typeface="Arial"/>
                <a:cs typeface="Arial"/>
                <a:sym typeface="Arial"/>
              </a:rPr>
              <a:t>Data Summary</a:t>
            </a:r>
            <a:endParaRPr sz="3600" b="1" dirty="0">
              <a:ln w="22225">
                <a:solidFill>
                  <a:schemeClr val="accent2"/>
                </a:solidFill>
                <a:prstDash val="solid"/>
              </a:ln>
              <a:solidFill>
                <a:schemeClr val="accent2">
                  <a:lumMod val="40000"/>
                  <a:lumOff val="60000"/>
                </a:schemeClr>
              </a:solidFill>
              <a:latin typeface="Arial"/>
              <a:ea typeface="Arial"/>
              <a:cs typeface="Arial"/>
              <a:sym typeface="Arial"/>
            </a:endParaRPr>
          </a:p>
        </p:txBody>
      </p:sp>
      <p:sp>
        <p:nvSpPr>
          <p:cNvPr id="107" name="Google Shape;107;p5"/>
          <p:cNvSpPr txBox="1"/>
          <p:nvPr/>
        </p:nvSpPr>
        <p:spPr>
          <a:xfrm>
            <a:off x="2176812" y="4520986"/>
            <a:ext cx="7806179" cy="1477328"/>
          </a:xfrm>
          <a:prstGeom prst="rect">
            <a:avLst/>
          </a:prstGeom>
          <a:ln/>
        </p:spPr>
        <p:style>
          <a:lnRef idx="2">
            <a:schemeClr val="accent5"/>
          </a:lnRef>
          <a:fillRef idx="1">
            <a:schemeClr val="lt1"/>
          </a:fillRef>
          <a:effectRef idx="0">
            <a:schemeClr val="accent5"/>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a:solidFill>
                  <a:schemeClr val="dk1"/>
                </a:solidFill>
                <a:latin typeface="+mj-lt"/>
                <a:ea typeface="Consolas"/>
                <a:cs typeface="Consolas"/>
                <a:sym typeface="Consolas"/>
              </a:rPr>
              <a:t>Dataset details:</a:t>
            </a:r>
            <a:endParaRPr dirty="0">
              <a:latin typeface="+mj-lt"/>
            </a:endParaRPr>
          </a:p>
          <a:p>
            <a:pPr marL="342900" marR="0" lvl="0" indent="-342900" algn="l" rtl="0">
              <a:spcBef>
                <a:spcPts val="0"/>
              </a:spcBef>
              <a:spcAft>
                <a:spcPts val="0"/>
              </a:spcAft>
              <a:buClr>
                <a:schemeClr val="dk1"/>
              </a:buClr>
              <a:buSzPts val="1800"/>
              <a:buFont typeface="Geo"/>
              <a:buAutoNum type="arabicPeriod"/>
            </a:pPr>
            <a:r>
              <a:rPr lang="en-IN" sz="1800" dirty="0">
                <a:solidFill>
                  <a:schemeClr val="dk1"/>
                </a:solidFill>
                <a:latin typeface="+mj-lt"/>
                <a:ea typeface="Consolas"/>
                <a:cs typeface="Consolas"/>
                <a:sym typeface="Consolas"/>
              </a:rPr>
              <a:t>The above dataset containing hotel reviews provided by client.</a:t>
            </a:r>
            <a:endParaRPr dirty="0">
              <a:latin typeface="+mj-lt"/>
            </a:endParaRPr>
          </a:p>
          <a:p>
            <a:pPr marL="342900" marR="0" lvl="0" indent="-342900" algn="l" rtl="0">
              <a:spcBef>
                <a:spcPts val="0"/>
              </a:spcBef>
              <a:spcAft>
                <a:spcPts val="0"/>
              </a:spcAft>
              <a:buClr>
                <a:schemeClr val="dk1"/>
              </a:buClr>
              <a:buSzPts val="1800"/>
              <a:buFont typeface="Geo"/>
              <a:buAutoNum type="arabicPeriod"/>
            </a:pPr>
            <a:r>
              <a:rPr lang="en-IN" sz="1800" dirty="0">
                <a:solidFill>
                  <a:schemeClr val="dk1"/>
                </a:solidFill>
                <a:latin typeface="+mj-lt"/>
                <a:ea typeface="Consolas"/>
                <a:cs typeface="Consolas"/>
                <a:sym typeface="Consolas"/>
              </a:rPr>
              <a:t>The Dataset contains 20,491 rows and 2 columns.</a:t>
            </a:r>
            <a:endParaRPr dirty="0">
              <a:latin typeface="+mj-lt"/>
            </a:endParaRPr>
          </a:p>
          <a:p>
            <a:pPr marL="342900" marR="0" lvl="0" indent="-342900" algn="l" rtl="0">
              <a:spcBef>
                <a:spcPts val="0"/>
              </a:spcBef>
              <a:spcAft>
                <a:spcPts val="0"/>
              </a:spcAft>
              <a:buClr>
                <a:schemeClr val="dk1"/>
              </a:buClr>
              <a:buSzPts val="1800"/>
              <a:buFont typeface="Geo"/>
              <a:buAutoNum type="arabicPeriod"/>
            </a:pPr>
            <a:r>
              <a:rPr lang="en-IN" sz="1800" dirty="0">
                <a:solidFill>
                  <a:schemeClr val="dk1"/>
                </a:solidFill>
                <a:latin typeface="+mj-lt"/>
                <a:ea typeface="Consolas"/>
                <a:cs typeface="Consolas"/>
                <a:sym typeface="Consolas"/>
              </a:rPr>
              <a:t>The Dataset does not have duplicate or missing values.</a:t>
            </a:r>
            <a:endParaRPr dirty="0">
              <a:latin typeface="+mj-lt"/>
            </a:endParaRPr>
          </a:p>
          <a:p>
            <a:pPr marL="342900" marR="0" lvl="0" indent="-228600" algn="l" rtl="0">
              <a:spcBef>
                <a:spcPts val="0"/>
              </a:spcBef>
              <a:spcAft>
                <a:spcPts val="0"/>
              </a:spcAft>
              <a:buClr>
                <a:schemeClr val="dk1"/>
              </a:buClr>
              <a:buSzPts val="1800"/>
              <a:buFont typeface="Geo"/>
              <a:buNone/>
            </a:pPr>
            <a:endParaRPr sz="1800" dirty="0">
              <a:solidFill>
                <a:schemeClr val="dk1"/>
              </a:solidFill>
              <a:latin typeface="+mj-lt"/>
              <a:ea typeface="Consolas"/>
              <a:cs typeface="Consolas"/>
              <a:sym typeface="Consolas"/>
            </a:endParaRPr>
          </a:p>
        </p:txBody>
      </p:sp>
      <p:pic>
        <p:nvPicPr>
          <p:cNvPr id="108" name="Google Shape;108;p5"/>
          <p:cNvPicPr preferRelativeResize="0"/>
          <p:nvPr/>
        </p:nvPicPr>
        <p:blipFill rotWithShape="1">
          <a:blip r:embed="rId3">
            <a:alphaModFix/>
          </a:blip>
          <a:srcRect/>
          <a:stretch/>
        </p:blipFill>
        <p:spPr>
          <a:xfrm>
            <a:off x="2652551" y="1021069"/>
            <a:ext cx="6886897" cy="3032170"/>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6"/>
          <p:cNvSpPr txBox="1"/>
          <p:nvPr/>
        </p:nvSpPr>
        <p:spPr>
          <a:xfrm>
            <a:off x="773206" y="5420046"/>
            <a:ext cx="10645588" cy="369291"/>
          </a:xfrm>
          <a:prstGeom prst="rect">
            <a:avLst/>
          </a:prstGeom>
          <a:ln/>
        </p:spPr>
        <p:style>
          <a:lnRef idx="2">
            <a:schemeClr val="accent2"/>
          </a:lnRef>
          <a:fillRef idx="1">
            <a:schemeClr val="lt1"/>
          </a:fillRef>
          <a:effectRef idx="0">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dirty="0">
                <a:solidFill>
                  <a:schemeClr val="dk1"/>
                </a:solidFill>
                <a:latin typeface="+mj-lt"/>
                <a:ea typeface="Consolas"/>
                <a:cs typeface="Consolas"/>
                <a:sym typeface="Consolas"/>
              </a:rPr>
              <a:t>Here as we see 4 and 5 rating are contributing nearly 75% which shows biased towards positive side.</a:t>
            </a:r>
            <a:endParaRPr dirty="0">
              <a:latin typeface="+mj-lt"/>
            </a:endParaRPr>
          </a:p>
        </p:txBody>
      </p:sp>
      <p:pic>
        <p:nvPicPr>
          <p:cNvPr id="115" name="Google Shape;115;p6"/>
          <p:cNvPicPr preferRelativeResize="0"/>
          <p:nvPr/>
        </p:nvPicPr>
        <p:blipFill rotWithShape="1">
          <a:blip r:embed="rId3">
            <a:alphaModFix/>
          </a:blip>
          <a:srcRect r="15589"/>
          <a:stretch/>
        </p:blipFill>
        <p:spPr>
          <a:xfrm>
            <a:off x="8191595" y="1068663"/>
            <a:ext cx="1834013" cy="339010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16" name="Google Shape;116;p6"/>
          <p:cNvPicPr preferRelativeResize="0"/>
          <p:nvPr/>
        </p:nvPicPr>
        <p:blipFill rotWithShape="1">
          <a:blip r:embed="rId4">
            <a:alphaModFix/>
          </a:blip>
          <a:srcRect/>
          <a:stretch/>
        </p:blipFill>
        <p:spPr>
          <a:xfrm>
            <a:off x="2955404" y="754143"/>
            <a:ext cx="4504812" cy="370462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074" name="Picture 2" descr="What is Data Preprocessing? - Definition from Techopedia">
            <a:extLst>
              <a:ext uri="{FF2B5EF4-FFF2-40B4-BE49-F238E27FC236}">
                <a16:creationId xmlns:a16="http://schemas.microsoft.com/office/drawing/2014/main" id="{CD95B50B-DB37-59C1-7A54-A85668C965C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466" r="7881" b="30857"/>
          <a:stretch/>
        </p:blipFill>
        <p:spPr bwMode="auto">
          <a:xfrm>
            <a:off x="499720" y="189457"/>
            <a:ext cx="2790235" cy="646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7"/>
          <p:cNvSpPr txBox="1"/>
          <p:nvPr/>
        </p:nvSpPr>
        <p:spPr>
          <a:xfrm>
            <a:off x="3984397" y="835788"/>
            <a:ext cx="3434497" cy="369291"/>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b="1" u="sng" dirty="0">
                <a:solidFill>
                  <a:schemeClr val="dk1"/>
                </a:solidFill>
                <a:latin typeface="Arial"/>
                <a:ea typeface="Arial"/>
                <a:cs typeface="Arial"/>
                <a:sym typeface="Arial"/>
              </a:rPr>
              <a:t>STEPS FOR DATA CLEANING</a:t>
            </a:r>
            <a:endParaRPr lang="en-IN" sz="2000" b="1" u="sng" dirty="0">
              <a:solidFill>
                <a:schemeClr val="dk1"/>
              </a:solidFill>
              <a:latin typeface="Arial"/>
              <a:ea typeface="Arial"/>
              <a:cs typeface="Arial"/>
              <a:sym typeface="Arial"/>
            </a:endParaRPr>
          </a:p>
        </p:txBody>
      </p:sp>
      <p:sp>
        <p:nvSpPr>
          <p:cNvPr id="122" name="Google Shape;122;p7"/>
          <p:cNvSpPr txBox="1"/>
          <p:nvPr/>
        </p:nvSpPr>
        <p:spPr>
          <a:xfrm>
            <a:off x="499720" y="2466080"/>
            <a:ext cx="3142129" cy="1200288"/>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t" anchorCtr="0">
            <a:spAutoFit/>
          </a:bodyPr>
          <a:lstStyle/>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Remove Punctuation</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Case change</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Tokenization</a:t>
            </a:r>
            <a:endParaRPr b="1" dirty="0"/>
          </a:p>
          <a:p>
            <a:pPr marL="342900" marR="0" lvl="0" indent="-342900" algn="l" rtl="0">
              <a:spcBef>
                <a:spcPts val="0"/>
              </a:spcBef>
              <a:spcAft>
                <a:spcPts val="0"/>
              </a:spcAft>
              <a:buClr>
                <a:schemeClr val="dk1"/>
              </a:buClr>
              <a:buSzPts val="1800"/>
              <a:buFont typeface="Geo"/>
              <a:buAutoNum type="arabicPeriod"/>
            </a:pPr>
            <a:r>
              <a:rPr lang="en-IN" sz="1800" b="1" dirty="0">
                <a:solidFill>
                  <a:schemeClr val="dk1"/>
                </a:solidFill>
                <a:ea typeface="Consolas"/>
                <a:cs typeface="Consolas"/>
                <a:sym typeface="Consolas"/>
              </a:rPr>
              <a:t>Removing stop words</a:t>
            </a:r>
            <a:endParaRPr b="1" dirty="0"/>
          </a:p>
        </p:txBody>
      </p:sp>
      <p:pic>
        <p:nvPicPr>
          <p:cNvPr id="124" name="Google Shape;124;p7"/>
          <p:cNvPicPr preferRelativeResize="0"/>
          <p:nvPr/>
        </p:nvPicPr>
        <p:blipFill rotWithShape="1">
          <a:blip r:embed="rId3">
            <a:alphaModFix/>
          </a:blip>
          <a:srcRect/>
          <a:stretch/>
        </p:blipFill>
        <p:spPr>
          <a:xfrm>
            <a:off x="4053536" y="1627095"/>
            <a:ext cx="7721134" cy="3429000"/>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2" name="Picture 2" descr="What is Data Preprocessing? - Definition from Techopedia">
            <a:extLst>
              <a:ext uri="{FF2B5EF4-FFF2-40B4-BE49-F238E27FC236}">
                <a16:creationId xmlns:a16="http://schemas.microsoft.com/office/drawing/2014/main" id="{90A4A1A2-5966-95D1-E10C-0A08A118345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6466" r="7881" b="30857"/>
          <a:stretch/>
        </p:blipFill>
        <p:spPr bwMode="auto">
          <a:xfrm>
            <a:off x="499720" y="189457"/>
            <a:ext cx="2790235" cy="646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8"/>
          <p:cNvSpPr txBox="1"/>
          <p:nvPr/>
        </p:nvSpPr>
        <p:spPr>
          <a:xfrm>
            <a:off x="5106187" y="301322"/>
            <a:ext cx="2859463" cy="369332"/>
          </a:xfrm>
          <a:prstGeom prst="rect">
            <a:avLst/>
          </a:prstGeom>
          <a:ln/>
        </p:spPr>
        <p:style>
          <a:lnRef idx="1">
            <a:schemeClr val="accent2"/>
          </a:lnRef>
          <a:fillRef idx="3">
            <a:schemeClr val="accent2"/>
          </a:fillRef>
          <a:effectRef idx="2">
            <a:schemeClr val="accent2"/>
          </a:effectRef>
          <a:fontRef idx="minor">
            <a:schemeClr val="lt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800" u="sng" dirty="0" err="1">
                <a:solidFill>
                  <a:schemeClr val="dk1"/>
                </a:solidFill>
                <a:latin typeface="Arial"/>
                <a:ea typeface="Arial"/>
                <a:cs typeface="Arial"/>
                <a:sym typeface="Arial"/>
              </a:rPr>
              <a:t>Afinn</a:t>
            </a:r>
            <a:r>
              <a:rPr lang="en-IN" sz="1800" u="sng" dirty="0">
                <a:solidFill>
                  <a:schemeClr val="dk1"/>
                </a:solidFill>
                <a:latin typeface="Arial"/>
                <a:ea typeface="Arial"/>
                <a:cs typeface="Arial"/>
                <a:sym typeface="Arial"/>
              </a:rPr>
              <a:t> Sentiment Analysis</a:t>
            </a:r>
            <a:endParaRPr sz="2000" u="sng" dirty="0">
              <a:solidFill>
                <a:schemeClr val="dk1"/>
              </a:solidFill>
              <a:latin typeface="Arial"/>
              <a:ea typeface="Arial"/>
              <a:cs typeface="Arial"/>
              <a:sym typeface="Arial"/>
            </a:endParaRPr>
          </a:p>
        </p:txBody>
      </p:sp>
      <p:sp>
        <p:nvSpPr>
          <p:cNvPr id="130" name="Google Shape;130;p8"/>
          <p:cNvSpPr txBox="1"/>
          <p:nvPr/>
        </p:nvSpPr>
        <p:spPr>
          <a:xfrm>
            <a:off x="7700884" y="5205737"/>
            <a:ext cx="3445410" cy="116951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dirty="0">
                <a:solidFill>
                  <a:schemeClr val="dk1"/>
                </a:solidFill>
                <a:latin typeface="+mj-lt"/>
                <a:ea typeface="Consolas"/>
                <a:cs typeface="Consolas"/>
                <a:sym typeface="Consolas"/>
              </a:rPr>
              <a:t>From above graph we can conclude  our dataset is biased towards  positive side and positive sentiment percentage is </a:t>
            </a:r>
            <a:r>
              <a:rPr lang="en-IN" b="1" dirty="0">
                <a:solidFill>
                  <a:srgbClr val="FFC000"/>
                </a:solidFill>
                <a:latin typeface="+mj-lt"/>
                <a:ea typeface="Consolas"/>
                <a:cs typeface="Consolas"/>
                <a:sym typeface="Consolas"/>
              </a:rPr>
              <a:t>91.72</a:t>
            </a:r>
            <a:r>
              <a:rPr lang="en-IN" dirty="0">
                <a:solidFill>
                  <a:schemeClr val="dk1"/>
                </a:solidFill>
                <a:latin typeface="+mj-lt"/>
                <a:ea typeface="Consolas"/>
                <a:cs typeface="Consolas"/>
                <a:sym typeface="Consolas"/>
              </a:rPr>
              <a:t> and for negative sentiment percentage is </a:t>
            </a:r>
            <a:r>
              <a:rPr lang="en-IN" b="1" dirty="0">
                <a:solidFill>
                  <a:srgbClr val="FFC000"/>
                </a:solidFill>
                <a:latin typeface="+mj-lt"/>
                <a:ea typeface="Consolas"/>
                <a:cs typeface="Consolas"/>
                <a:sym typeface="Consolas"/>
              </a:rPr>
              <a:t>8.28</a:t>
            </a:r>
            <a:endParaRPr sz="1100" b="1" dirty="0">
              <a:solidFill>
                <a:srgbClr val="FFC000"/>
              </a:solidFill>
              <a:latin typeface="+mj-lt"/>
            </a:endParaRPr>
          </a:p>
        </p:txBody>
      </p:sp>
      <p:pic>
        <p:nvPicPr>
          <p:cNvPr id="132" name="Google Shape;132;p8"/>
          <p:cNvPicPr preferRelativeResize="0"/>
          <p:nvPr/>
        </p:nvPicPr>
        <p:blipFill rotWithShape="1">
          <a:blip r:embed="rId3">
            <a:alphaModFix/>
          </a:blip>
          <a:srcRect/>
          <a:stretch/>
        </p:blipFill>
        <p:spPr>
          <a:xfrm>
            <a:off x="1479165" y="1708238"/>
            <a:ext cx="4492613" cy="31287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133" name="Google Shape;133;p8"/>
          <p:cNvPicPr preferRelativeResize="0"/>
          <p:nvPr/>
        </p:nvPicPr>
        <p:blipFill rotWithShape="1">
          <a:blip r:embed="rId4">
            <a:alphaModFix/>
          </a:blip>
          <a:srcRect/>
          <a:stretch/>
        </p:blipFill>
        <p:spPr>
          <a:xfrm>
            <a:off x="7700884" y="1708238"/>
            <a:ext cx="3756009" cy="312878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pic>
        <p:nvPicPr>
          <p:cNvPr id="2" name="Picture 2" descr="What is Data Preprocessing? - Definition from Techopedia">
            <a:extLst>
              <a:ext uri="{FF2B5EF4-FFF2-40B4-BE49-F238E27FC236}">
                <a16:creationId xmlns:a16="http://schemas.microsoft.com/office/drawing/2014/main" id="{00041E03-39D4-C432-22FB-E4B472025EE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6466" r="7881" b="30857"/>
          <a:stretch/>
        </p:blipFill>
        <p:spPr bwMode="auto">
          <a:xfrm>
            <a:off x="499720" y="189457"/>
            <a:ext cx="2790235" cy="64633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A9719FD-03D6-5DFC-5D82-7E470B83471A}"/>
              </a:ext>
            </a:extLst>
          </p:cNvPr>
          <p:cNvSpPr txBox="1"/>
          <p:nvPr/>
        </p:nvSpPr>
        <p:spPr>
          <a:xfrm>
            <a:off x="1479165" y="5205697"/>
            <a:ext cx="3637934" cy="1169551"/>
          </a:xfrm>
          <a:prstGeom prst="rect">
            <a:avLst/>
          </a:prstGeom>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a:spAutoFit/>
          </a:bodyPr>
          <a:lstStyle/>
          <a:p>
            <a:r>
              <a:rPr lang="en-US" i="0" dirty="0" err="1">
                <a:solidFill>
                  <a:srgbClr val="202124"/>
                </a:solidFill>
                <a:effectLst/>
                <a:latin typeface="arial" panose="020B0604020202020204" pitchFamily="34" charset="0"/>
              </a:rPr>
              <a:t>Afinn</a:t>
            </a:r>
            <a:r>
              <a:rPr lang="en-US" i="0" dirty="0">
                <a:solidFill>
                  <a:srgbClr val="202124"/>
                </a:solidFill>
                <a:effectLst/>
                <a:latin typeface="arial" panose="020B0604020202020204" pitchFamily="34" charset="0"/>
              </a:rPr>
              <a:t> is the simplest yet popular lexicons used for sentiment analysis developed by Finn </a:t>
            </a:r>
            <a:r>
              <a:rPr lang="en-US" i="0" dirty="0" err="1">
                <a:solidFill>
                  <a:srgbClr val="202124"/>
                </a:solidFill>
                <a:effectLst/>
                <a:latin typeface="arial" panose="020B0604020202020204" pitchFamily="34" charset="0"/>
              </a:rPr>
              <a:t>Årup</a:t>
            </a:r>
            <a:r>
              <a:rPr lang="en-US" i="0" dirty="0">
                <a:solidFill>
                  <a:srgbClr val="202124"/>
                </a:solidFill>
                <a:effectLst/>
                <a:latin typeface="arial" panose="020B0604020202020204" pitchFamily="34" charset="0"/>
              </a:rPr>
              <a:t> Nielsen. It contains 3300+ words with a polarity score associated with each word. In python</a:t>
            </a:r>
            <a:endParaRPr lang="en-I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9"/>
          <p:cNvSpPr txBox="1"/>
          <p:nvPr/>
        </p:nvSpPr>
        <p:spPr>
          <a:xfrm>
            <a:off x="4679439" y="313883"/>
            <a:ext cx="2767737" cy="461624"/>
          </a:xfrm>
          <a:prstGeom prst="rect">
            <a:avLst/>
          </a:prstGeom>
          <a:ln/>
        </p:spPr>
        <p:style>
          <a:lnRef idx="1">
            <a:schemeClr val="accent2"/>
          </a:lnRef>
          <a:fillRef idx="2">
            <a:schemeClr val="accent2"/>
          </a:fillRef>
          <a:effectRef idx="1">
            <a:schemeClr val="accent2"/>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2400" u="sng" dirty="0">
                <a:solidFill>
                  <a:schemeClr val="dk1"/>
                </a:solidFill>
                <a:latin typeface="+mj-lt"/>
                <a:ea typeface="Arial"/>
                <a:cs typeface="Arial"/>
                <a:sym typeface="Arial"/>
              </a:rPr>
              <a:t>Data Visualization</a:t>
            </a:r>
            <a:endParaRPr sz="2800" dirty="0">
              <a:solidFill>
                <a:schemeClr val="dk1"/>
              </a:solidFill>
              <a:latin typeface="+mj-lt"/>
              <a:ea typeface="Arial"/>
              <a:cs typeface="Arial"/>
              <a:sym typeface="Arial"/>
            </a:endParaRPr>
          </a:p>
        </p:txBody>
      </p:sp>
      <p:sp>
        <p:nvSpPr>
          <p:cNvPr id="139" name="Google Shape;139;p9"/>
          <p:cNvSpPr txBox="1"/>
          <p:nvPr/>
        </p:nvSpPr>
        <p:spPr>
          <a:xfrm>
            <a:off x="773206" y="5748194"/>
            <a:ext cx="10645588" cy="584735"/>
          </a:xfrm>
          <a:prstGeom prst="rect">
            <a:avLst/>
          </a:prstGeom>
          <a:ln/>
        </p:spPr>
        <p:style>
          <a:lnRef idx="2">
            <a:schemeClr val="accent1"/>
          </a:lnRef>
          <a:fillRef idx="1">
            <a:schemeClr val="lt1"/>
          </a:fillRef>
          <a:effectRef idx="0">
            <a:schemeClr val="accent1"/>
          </a:effectRef>
          <a:fontRef idx="minor">
            <a:schemeClr val="dk1"/>
          </a:fontRef>
        </p:style>
        <p:txBody>
          <a:bodyPr spcFirstLastPara="1" wrap="square" lIns="91425" tIns="45700" rIns="91425" bIns="45700" anchor="t" anchorCtr="0">
            <a:spAutoFit/>
          </a:bodyPr>
          <a:lstStyle/>
          <a:p>
            <a:pPr marL="0" marR="0" lvl="0" indent="0" algn="l" rtl="0">
              <a:spcBef>
                <a:spcPts val="0"/>
              </a:spcBef>
              <a:spcAft>
                <a:spcPts val="0"/>
              </a:spcAft>
              <a:buNone/>
            </a:pPr>
            <a:r>
              <a:rPr lang="en-IN" sz="1600" dirty="0">
                <a:solidFill>
                  <a:schemeClr val="dk1"/>
                </a:solidFill>
                <a:latin typeface="+mj-lt"/>
                <a:ea typeface="Consolas"/>
                <a:cs typeface="Consolas"/>
                <a:sym typeface="Consolas"/>
              </a:rPr>
              <a:t>Based on the Tree map above, all of the words are unique words and there are no stop words in this set. Most words are 'hotel', 'room' and 'stay'. Due to the fact that we are dealing with a hotel review dataset, it make sense.</a:t>
            </a:r>
            <a:endParaRPr sz="1200" dirty="0">
              <a:latin typeface="+mj-lt"/>
            </a:endParaRPr>
          </a:p>
        </p:txBody>
      </p:sp>
      <p:pic>
        <p:nvPicPr>
          <p:cNvPr id="140" name="Google Shape;140;p9"/>
          <p:cNvPicPr preferRelativeResize="0"/>
          <p:nvPr/>
        </p:nvPicPr>
        <p:blipFill rotWithShape="1">
          <a:blip r:embed="rId3">
            <a:alphaModFix/>
          </a:blip>
          <a:srcRect/>
          <a:stretch/>
        </p:blipFill>
        <p:spPr>
          <a:xfrm>
            <a:off x="1880804" y="1006360"/>
            <a:ext cx="8892074" cy="43316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0"/>
          <p:cNvSpPr txBox="1"/>
          <p:nvPr/>
        </p:nvSpPr>
        <p:spPr>
          <a:xfrm>
            <a:off x="788711" y="3734861"/>
            <a:ext cx="548639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IN" sz="1800" u="sng">
                <a:solidFill>
                  <a:schemeClr val="dk1"/>
                </a:solidFill>
                <a:latin typeface="Arial"/>
                <a:ea typeface="Arial"/>
                <a:cs typeface="Arial"/>
                <a:sym typeface="Arial"/>
              </a:rPr>
              <a:t>Word Cloud: Positive Reviews</a:t>
            </a:r>
            <a:endParaRPr sz="2000" u="sng">
              <a:solidFill>
                <a:schemeClr val="dk1"/>
              </a:solidFill>
              <a:latin typeface="Arial"/>
              <a:ea typeface="Arial"/>
              <a:cs typeface="Arial"/>
              <a:sym typeface="Arial"/>
            </a:endParaRPr>
          </a:p>
        </p:txBody>
      </p:sp>
      <p:pic>
        <p:nvPicPr>
          <p:cNvPr id="147" name="Google Shape;147;p10"/>
          <p:cNvPicPr preferRelativeResize="0"/>
          <p:nvPr/>
        </p:nvPicPr>
        <p:blipFill rotWithShape="1">
          <a:blip r:embed="rId3">
            <a:alphaModFix/>
          </a:blip>
          <a:srcRect t="9503" r="3116" b="3782"/>
          <a:stretch/>
        </p:blipFill>
        <p:spPr>
          <a:xfrm>
            <a:off x="4713402" y="838986"/>
            <a:ext cx="6958645" cy="4970143"/>
          </a:xfrm>
          <a:prstGeom prst="rect">
            <a:avLst/>
          </a:prstGeom>
          <a:noFill/>
          <a:ln w="19050" cap="flat" cmpd="sng">
            <a:solidFill>
              <a:schemeClr val="dk1"/>
            </a:solidFill>
            <a:prstDash val="solid"/>
            <a:round/>
            <a:headEnd type="none" w="sm" len="sm"/>
            <a:tailEnd type="none" w="sm" len="sm"/>
          </a:ln>
        </p:spPr>
      </p:pic>
      <p:pic>
        <p:nvPicPr>
          <p:cNvPr id="4098" name="Picture 2" descr="Word cloud - data visualization Royalty Free Vector Image">
            <a:extLst>
              <a:ext uri="{FF2B5EF4-FFF2-40B4-BE49-F238E27FC236}">
                <a16:creationId xmlns:a16="http://schemas.microsoft.com/office/drawing/2014/main" id="{06050B9A-8FFD-A515-59D3-4D7CDFFC833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886"/>
          <a:stretch/>
        </p:blipFill>
        <p:spPr bwMode="auto">
          <a:xfrm>
            <a:off x="348791" y="572403"/>
            <a:ext cx="4204355" cy="255073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theme/theme1.xml><?xml version="1.0" encoding="utf-8"?>
<a:theme xmlns:a="http://schemas.openxmlformats.org/drawingml/2006/main" name="Custom">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roplet">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TotalTime>
  <Words>893</Words>
  <Application>Microsoft Office PowerPoint</Application>
  <PresentationFormat>Widescreen</PresentationFormat>
  <Paragraphs>76</Paragraphs>
  <Slides>28</Slides>
  <Notes>16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28</vt:i4>
      </vt:variant>
    </vt:vector>
  </HeadingPairs>
  <TitlesOfParts>
    <vt:vector size="39" baseType="lpstr">
      <vt:lpstr>Tw Cen MT</vt:lpstr>
      <vt:lpstr>Arial</vt:lpstr>
      <vt:lpstr>Söhne</vt:lpstr>
      <vt:lpstr>Bookman Old Style</vt:lpstr>
      <vt:lpstr>Geo</vt:lpstr>
      <vt:lpstr>Calibri</vt:lpstr>
      <vt:lpstr>Libre Franklin</vt:lpstr>
      <vt:lpstr>Roboto</vt:lpstr>
      <vt:lpstr>Arial</vt:lpstr>
      <vt:lpstr>Custom</vt:lpstr>
      <vt:lpstr>Droplet</vt:lpstr>
      <vt:lpstr>Hotel Review  Data Analysis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Term Frequency with Countvectorizer </vt:lpstr>
      <vt:lpstr>PowerPoint Presentation</vt:lpstr>
      <vt:lpstr>PowerPoint Presentation</vt:lpstr>
      <vt:lpstr>PowerPoint Presentation</vt:lpstr>
      <vt:lpstr>PowerPoint Presentation</vt:lpstr>
      <vt:lpstr>PowerPoint Presentation</vt:lpstr>
      <vt:lpstr>Model Building Logistic Regression  </vt:lpstr>
      <vt:lpstr>Naive Bayes </vt:lpstr>
      <vt:lpstr>SVC</vt:lpstr>
      <vt:lpstr>DECISION TREE</vt:lpstr>
      <vt:lpstr>PowerPoint Presentation</vt:lpstr>
      <vt:lpstr>DEPLOYMENT</vt:lpstr>
      <vt:lpstr>POSITIVE REVIEW</vt:lpstr>
      <vt:lpstr>NEGATIVE REVIEW</vt:lpstr>
      <vt:lpstr>Challenges faced</vt:lpstr>
      <vt:lpstr>How we overcame</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 Review  Data Analysis</dc:title>
  <dc:creator>pynearpita06@gmail.com</dc:creator>
  <cp:lastModifiedBy>jillelamudimanil95@gmail.com</cp:lastModifiedBy>
  <cp:revision>14</cp:revision>
  <dcterms:created xsi:type="dcterms:W3CDTF">2022-11-21T10:24:27Z</dcterms:created>
  <dcterms:modified xsi:type="dcterms:W3CDTF">2023-09-20T03:40:13Z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